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8229600" cx="14630400"/>
  <p:notesSz cx="8229600" cy="14630400"/>
  <p:embeddedFontLst>
    <p:embeddedFont>
      <p:font typeface="Raleway"/>
      <p:regular r:id="rId19"/>
      <p:bold r:id="rId20"/>
      <p:italic r:id="rId21"/>
      <p:boldItalic r:id="rId22"/>
    </p:embeddedFont>
    <p:embeddedFont>
      <p:font typeface="Comfortaa"/>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aleway-bold.fntdata"/><Relationship Id="rId11" Type="http://schemas.openxmlformats.org/officeDocument/2006/relationships/slide" Target="slides/slide7.xml"/><Relationship Id="rId22" Type="http://schemas.openxmlformats.org/officeDocument/2006/relationships/font" Target="fonts/Raleway-boldItalic.fntdata"/><Relationship Id="rId10" Type="http://schemas.openxmlformats.org/officeDocument/2006/relationships/slide" Target="slides/slide6.xml"/><Relationship Id="rId21" Type="http://schemas.openxmlformats.org/officeDocument/2006/relationships/font" Target="fonts/Raleway-italic.fntdata"/><Relationship Id="rId13" Type="http://schemas.openxmlformats.org/officeDocument/2006/relationships/slide" Target="slides/slide9.xml"/><Relationship Id="rId24" Type="http://schemas.openxmlformats.org/officeDocument/2006/relationships/font" Target="fonts/Comfortaa-bold.fntdata"/><Relationship Id="rId12" Type="http://schemas.openxmlformats.org/officeDocument/2006/relationships/slide" Target="slides/slide8.xml"/><Relationship Id="rId23" Type="http://schemas.openxmlformats.org/officeDocument/2006/relationships/font" Target="fonts/Comfortaa-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Raleway-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t>‹#›</a:t>
            </a:fld>
            <a:endParaRPr b="0" i="0" sz="1200" u="none" cap="none" strike="noStrik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 name="Google Shape;5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 name="Google Shape;5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 name="Google Shape;7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spTree>
      <p:nvGrpSpPr>
        <p:cNvPr id="10" name="Shape 10"/>
        <p:cNvGrpSpPr/>
        <p:nvPr/>
      </p:nvGrpSpPr>
      <p:grpSpPr>
        <a:xfrm>
          <a:off x="0" y="0"/>
          <a:ext cx="0" cy="0"/>
          <a:chOff x="0" y="0"/>
          <a:chExt cx="0" cy="0"/>
        </a:xfrm>
      </p:grpSpPr>
      <p:sp>
        <p:nvSpPr>
          <p:cNvPr id="11" name="Google Shape;11;p2"/>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0" y="0"/>
            <a:ext cx="14630400" cy="822960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spTree>
      <p:nvGrpSpPr>
        <p:cNvPr id="13" name="Shape 13"/>
        <p:cNvGrpSpPr/>
        <p:nvPr/>
      </p:nvGrpSpPr>
      <p:grpSpPr>
        <a:xfrm>
          <a:off x="0" y="0"/>
          <a:ext cx="0" cy="0"/>
          <a:chOff x="0" y="0"/>
          <a:chExt cx="0" cy="0"/>
        </a:xfrm>
      </p:grpSpPr>
      <p:sp>
        <p:nvSpPr>
          <p:cNvPr id="14" name="Google Shape;14;p3"/>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spTree>
      <p:nvGrpSpPr>
        <p:cNvPr id="16" name="Shape 16"/>
        <p:cNvGrpSpPr/>
        <p:nvPr/>
      </p:nvGrpSpPr>
      <p:grpSpPr>
        <a:xfrm>
          <a:off x="0" y="0"/>
          <a:ext cx="0" cy="0"/>
          <a:chOff x="0" y="0"/>
          <a:chExt cx="0" cy="0"/>
        </a:xfrm>
      </p:grpSpPr>
      <p:sp>
        <p:nvSpPr>
          <p:cNvPr id="17" name="Google Shape;17;p4"/>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9" name="Shape 19"/>
        <p:cNvGrpSpPr/>
        <p:nvPr/>
      </p:nvGrpSpPr>
      <p:grpSpPr>
        <a:xfrm>
          <a:off x="0" y="0"/>
          <a:ext cx="0" cy="0"/>
          <a:chOff x="0" y="0"/>
          <a:chExt cx="0" cy="0"/>
        </a:xfrm>
      </p:grpSpPr>
      <p:sp>
        <p:nvSpPr>
          <p:cNvPr id="20" name="Google Shape;20;p5"/>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5"/>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spTree>
      <p:nvGrpSpPr>
        <p:cNvPr id="22" name="Shape 22"/>
        <p:cNvGrpSpPr/>
        <p:nvPr/>
      </p:nvGrpSpPr>
      <p:grpSpPr>
        <a:xfrm>
          <a:off x="0" y="0"/>
          <a:ext cx="0" cy="0"/>
          <a:chOff x="0" y="0"/>
          <a:chExt cx="0" cy="0"/>
        </a:xfrm>
      </p:grpSpPr>
      <p:sp>
        <p:nvSpPr>
          <p:cNvPr id="23" name="Google Shape;23;p6"/>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6"/>
          <p:cNvSpPr/>
          <p:nvPr/>
        </p:nvSpPr>
        <p:spPr>
          <a:xfrm>
            <a:off x="0" y="0"/>
            <a:ext cx="14630400" cy="822960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spTree>
      <p:nvGrpSpPr>
        <p:cNvPr id="25" name="Shape 25"/>
        <p:cNvGrpSpPr/>
        <p:nvPr/>
      </p:nvGrpSpPr>
      <p:grpSpPr>
        <a:xfrm>
          <a:off x="0" y="0"/>
          <a:ext cx="0" cy="0"/>
          <a:chOff x="0" y="0"/>
          <a:chExt cx="0" cy="0"/>
        </a:xfrm>
      </p:grpSpPr>
      <p:sp>
        <p:nvSpPr>
          <p:cNvPr id="26" name="Google Shape;26;p7"/>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7"/>
          <p:cNvSpPr/>
          <p:nvPr/>
        </p:nvSpPr>
        <p:spPr>
          <a:xfrm>
            <a:off x="0" y="0"/>
            <a:ext cx="14630400" cy="822960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spTree>
      <p:nvGrpSpPr>
        <p:cNvPr id="28" name="Shape 28"/>
        <p:cNvGrpSpPr/>
        <p:nvPr/>
      </p:nvGrpSpPr>
      <p:grpSpPr>
        <a:xfrm>
          <a:off x="0" y="0"/>
          <a:ext cx="0" cy="0"/>
          <a:chOff x="0" y="0"/>
          <a:chExt cx="0" cy="0"/>
        </a:xfrm>
      </p:grpSpPr>
      <p:sp>
        <p:nvSpPr>
          <p:cNvPr id="29" name="Google Shape;29;p8"/>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spTree>
      <p:nvGrpSpPr>
        <p:cNvPr id="31" name="Shape 31"/>
        <p:cNvGrpSpPr/>
        <p:nvPr/>
      </p:nvGrpSpPr>
      <p:grpSpPr>
        <a:xfrm>
          <a:off x="0" y="0"/>
          <a:ext cx="0" cy="0"/>
          <a:chOff x="0" y="0"/>
          <a:chExt cx="0" cy="0"/>
        </a:xfrm>
      </p:grpSpPr>
      <p:sp>
        <p:nvSpPr>
          <p:cNvPr id="32" name="Google Shape;32;p9"/>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9"/>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spTree>
      <p:nvGrpSpPr>
        <p:cNvPr id="34" name="Shape 34"/>
        <p:cNvGrpSpPr/>
        <p:nvPr/>
      </p:nvGrpSpPr>
      <p:grpSpPr>
        <a:xfrm>
          <a:off x="0" y="0"/>
          <a:ext cx="0" cy="0"/>
          <a:chOff x="0" y="0"/>
          <a:chExt cx="0" cy="0"/>
        </a:xfrm>
      </p:grpSpPr>
      <p:sp>
        <p:nvSpPr>
          <p:cNvPr id="35" name="Google Shape;35;p10"/>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0"/>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spTree>
      <p:nvGrpSpPr>
        <p:cNvPr id="37" name="Shape 37"/>
        <p:cNvGrpSpPr/>
        <p:nvPr/>
      </p:nvGrpSpPr>
      <p:grpSpPr>
        <a:xfrm>
          <a:off x="0" y="0"/>
          <a:ext cx="0" cy="0"/>
          <a:chOff x="0" y="0"/>
          <a:chExt cx="0" cy="0"/>
        </a:xfrm>
      </p:grpSpPr>
      <p:sp>
        <p:nvSpPr>
          <p:cNvPr id="38" name="Google Shape;38;p11"/>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1"/>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master">
  <p:cSld name="Slide 11 master">
    <p:spTree>
      <p:nvGrpSpPr>
        <p:cNvPr id="40" name="Shape 40"/>
        <p:cNvGrpSpPr/>
        <p:nvPr/>
      </p:nvGrpSpPr>
      <p:grpSpPr>
        <a:xfrm>
          <a:off x="0" y="0"/>
          <a:ext cx="0" cy="0"/>
          <a:chOff x="0" y="0"/>
          <a:chExt cx="0" cy="0"/>
        </a:xfrm>
      </p:grpSpPr>
      <p:sp>
        <p:nvSpPr>
          <p:cNvPr id="41" name="Google Shape;41;p12"/>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2"/>
          <p:cNvSpPr/>
          <p:nvPr/>
        </p:nvSpPr>
        <p:spPr>
          <a:xfrm>
            <a:off x="0" y="0"/>
            <a:ext cx="14630400" cy="822960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2 master">
  <p:cSld name="Slide 12 master">
    <p:spTree>
      <p:nvGrpSpPr>
        <p:cNvPr id="43" name="Shape 43"/>
        <p:cNvGrpSpPr/>
        <p:nvPr/>
      </p:nvGrpSpPr>
      <p:grpSpPr>
        <a:xfrm>
          <a:off x="0" y="0"/>
          <a:ext cx="0" cy="0"/>
          <a:chOff x="0" y="0"/>
          <a:chExt cx="0" cy="0"/>
        </a:xfrm>
      </p:grpSpPr>
      <p:sp>
        <p:nvSpPr>
          <p:cNvPr id="44" name="Google Shape;44;p13"/>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3"/>
          <p:cNvSpPr/>
          <p:nvPr/>
        </p:nvSpPr>
        <p:spPr>
          <a:xfrm>
            <a:off x="0" y="0"/>
            <a:ext cx="14630400" cy="822960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3 master">
  <p:cSld name="Slide 13 master">
    <p:spTree>
      <p:nvGrpSpPr>
        <p:cNvPr id="46" name="Shape 46"/>
        <p:cNvGrpSpPr/>
        <p:nvPr/>
      </p:nvGrpSpPr>
      <p:grpSpPr>
        <a:xfrm>
          <a:off x="0" y="0"/>
          <a:ext cx="0" cy="0"/>
          <a:chOff x="0" y="0"/>
          <a:chExt cx="0" cy="0"/>
        </a:xfrm>
      </p:grpSpPr>
      <p:sp>
        <p:nvSpPr>
          <p:cNvPr id="47" name="Google Shape;47;p14"/>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4"/>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4 master">
  <p:cSld name="Slide 14 master">
    <p:spTree>
      <p:nvGrpSpPr>
        <p:cNvPr id="49" name="Shape 49"/>
        <p:cNvGrpSpPr/>
        <p:nvPr/>
      </p:nvGrpSpPr>
      <p:grpSpPr>
        <a:xfrm>
          <a:off x="0" y="0"/>
          <a:ext cx="0" cy="0"/>
          <a:chOff x="0" y="0"/>
          <a:chExt cx="0" cy="0"/>
        </a:xfrm>
      </p:grpSpPr>
      <p:sp>
        <p:nvSpPr>
          <p:cNvPr id="50" name="Google Shape;50;p15"/>
          <p:cNvSpPr/>
          <p:nvPr/>
        </p:nvSpPr>
        <p:spPr>
          <a:xfrm>
            <a:off x="0" y="0"/>
            <a:ext cx="14630400" cy="8229600"/>
          </a:xfrm>
          <a:prstGeom prst="rect">
            <a:avLst/>
          </a:prstGeom>
          <a:solidFill>
            <a:srgbClr val="1B1B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5"/>
          <p:cNvSpPr/>
          <p:nvPr/>
        </p:nvSpPr>
        <p:spPr>
          <a:xfrm>
            <a:off x="0" y="0"/>
            <a:ext cx="14630400" cy="8229600"/>
          </a:xfrm>
          <a:prstGeom prst="rect">
            <a:avLst/>
          </a:prstGeom>
          <a:solidFill>
            <a:srgbClr val="272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2" name="Shape 5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hyperlink" Target="https://mailchimp.com/help/getting-started-with-mailchim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7"/>
          <p:cNvSpPr/>
          <p:nvPr/>
        </p:nvSpPr>
        <p:spPr>
          <a:xfrm>
            <a:off x="881063" y="1197888"/>
            <a:ext cx="12868275" cy="2447449"/>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27272B"/>
              </a:buClr>
              <a:buSzPts val="7700"/>
              <a:buFont typeface="Comfortaa"/>
              <a:buNone/>
            </a:pPr>
            <a:r>
              <a:rPr b="1" i="0" lang="en-US" sz="7700" u="none" cap="none" strike="noStrike">
                <a:solidFill>
                  <a:srgbClr val="27272B"/>
                </a:solidFill>
                <a:latin typeface="Comfortaa"/>
                <a:ea typeface="Comfortaa"/>
                <a:cs typeface="Comfortaa"/>
                <a:sym typeface="Comfortaa"/>
              </a:rPr>
              <a:t>Week 4: Sales and Growth Systems</a:t>
            </a:r>
            <a:endParaRPr b="0" i="0" sz="7700" u="none" cap="none" strike="noStrike"/>
          </a:p>
        </p:txBody>
      </p:sp>
      <p:sp>
        <p:nvSpPr>
          <p:cNvPr id="59" name="Google Shape;59;p17"/>
          <p:cNvSpPr/>
          <p:nvPr/>
        </p:nvSpPr>
        <p:spPr>
          <a:xfrm>
            <a:off x="3203019" y="3975735"/>
            <a:ext cx="8224242" cy="489466"/>
          </a:xfrm>
          <a:prstGeom prst="rect">
            <a:avLst/>
          </a:prstGeom>
          <a:noFill/>
          <a:ln>
            <a:noFill/>
          </a:ln>
        </p:spPr>
        <p:txBody>
          <a:bodyPr anchorCtr="0" anchor="t" bIns="0" lIns="0" spcFirstLastPara="1" rIns="0" wrap="square" tIns="0">
            <a:noAutofit/>
          </a:bodyPr>
          <a:lstStyle/>
          <a:p>
            <a:pPr indent="0" lvl="0" marL="0" marR="0" rtl="0" algn="ctr">
              <a:lnSpc>
                <a:spcPct val="126229"/>
              </a:lnSpc>
              <a:spcBef>
                <a:spcPts val="0"/>
              </a:spcBef>
              <a:spcAft>
                <a:spcPts val="0"/>
              </a:spcAft>
              <a:buClr>
                <a:srgbClr val="27272B"/>
              </a:buClr>
              <a:buSzPts val="3050"/>
              <a:buFont typeface="Comfortaa"/>
              <a:buNone/>
            </a:pPr>
            <a:r>
              <a:rPr b="1" i="0" lang="en-US" sz="3050" u="none" cap="none" strike="noStrike">
                <a:solidFill>
                  <a:srgbClr val="27272B"/>
                </a:solidFill>
                <a:latin typeface="Comfortaa"/>
                <a:ea typeface="Comfortaa"/>
                <a:cs typeface="Comfortaa"/>
                <a:sym typeface="Comfortaa"/>
              </a:rPr>
              <a:t>Go From Visibility to Actual Online Sales</a:t>
            </a:r>
            <a:endParaRPr b="0" i="0" sz="3050" u="none" cap="none" strike="noStrike"/>
          </a:p>
        </p:txBody>
      </p:sp>
      <p:sp>
        <p:nvSpPr>
          <p:cNvPr id="60" name="Google Shape;60;p17"/>
          <p:cNvSpPr/>
          <p:nvPr/>
        </p:nvSpPr>
        <p:spPr>
          <a:xfrm>
            <a:off x="881063" y="4795599"/>
            <a:ext cx="12868275" cy="440531"/>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SzPts val="2150"/>
              <a:buFont typeface="Arial"/>
              <a:buNone/>
            </a:pPr>
            <a:r>
              <a:t/>
            </a:r>
            <a:endParaRPr b="0" i="0" sz="2150" u="none" cap="none" strike="noStrike"/>
          </a:p>
        </p:txBody>
      </p:sp>
      <p:sp>
        <p:nvSpPr>
          <p:cNvPr id="61" name="Google Shape;61;p17"/>
          <p:cNvSpPr/>
          <p:nvPr/>
        </p:nvSpPr>
        <p:spPr>
          <a:xfrm>
            <a:off x="881063" y="5682139"/>
            <a:ext cx="3685342" cy="352425"/>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SzPts val="1700"/>
              <a:buFont typeface="Arial"/>
              <a:buNone/>
            </a:pPr>
            <a:r>
              <a:t/>
            </a:r>
            <a:endParaRPr b="0" i="0" sz="1700" u="none" cap="none" strike="noStrike"/>
          </a:p>
        </p:txBody>
      </p:sp>
      <p:pic>
        <p:nvPicPr>
          <p:cNvPr descr="preencoded.png" id="62" name="Google Shape;62;p17"/>
          <p:cNvPicPr preferRelativeResize="0"/>
          <p:nvPr/>
        </p:nvPicPr>
        <p:blipFill rotWithShape="1">
          <a:blip r:embed="rId3">
            <a:alphaModFix/>
          </a:blip>
          <a:srcRect b="0" l="0" r="0" t="0"/>
          <a:stretch/>
        </p:blipFill>
        <p:spPr>
          <a:xfrm>
            <a:off x="5111472" y="5731669"/>
            <a:ext cx="4422577" cy="1052155"/>
          </a:xfrm>
          <a:prstGeom prst="rect">
            <a:avLst/>
          </a:prstGeom>
          <a:noFill/>
          <a:ln>
            <a:noFill/>
          </a:ln>
        </p:spPr>
      </p:pic>
      <p:sp>
        <p:nvSpPr>
          <p:cNvPr id="63" name="Google Shape;63;p17"/>
          <p:cNvSpPr/>
          <p:nvPr/>
        </p:nvSpPr>
        <p:spPr>
          <a:xfrm>
            <a:off x="10079117" y="5682139"/>
            <a:ext cx="3685342" cy="352425"/>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SzPts val="1700"/>
              <a:buFont typeface="Arial"/>
              <a:buNone/>
            </a:pPr>
            <a:r>
              <a:t/>
            </a:r>
            <a:endParaRPr b="0" i="0" sz="1700" u="none" cap="none" strike="noStrike"/>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descr="preencoded.png" id="69" name="Google Shape;69;p18"/>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70" name="Google Shape;70;p18"/>
          <p:cNvSpPr/>
          <p:nvPr/>
        </p:nvSpPr>
        <p:spPr>
          <a:xfrm>
            <a:off x="881063" y="1379696"/>
            <a:ext cx="7381875" cy="3377565"/>
          </a:xfrm>
          <a:prstGeom prst="rect">
            <a:avLst/>
          </a:prstGeom>
          <a:noFill/>
          <a:ln>
            <a:noFill/>
          </a:ln>
        </p:spPr>
        <p:txBody>
          <a:bodyPr anchorCtr="0" anchor="t" bIns="0" lIns="0" spcFirstLastPara="1" rIns="0" wrap="square" tIns="0">
            <a:noAutofit/>
          </a:bodyPr>
          <a:lstStyle/>
          <a:p>
            <a:pPr indent="0" lvl="0" marL="0" marR="0" rtl="0" algn="l">
              <a:lnSpc>
                <a:spcPct val="124528"/>
              </a:lnSpc>
              <a:spcBef>
                <a:spcPts val="0"/>
              </a:spcBef>
              <a:spcAft>
                <a:spcPts val="0"/>
              </a:spcAft>
              <a:buClr>
                <a:srgbClr val="FFCC08"/>
              </a:buClr>
              <a:buSzPts val="5300"/>
              <a:buFont typeface="Comfortaa"/>
              <a:buNone/>
            </a:pPr>
            <a:r>
              <a:rPr b="1" i="0" lang="en-US" sz="5300" u="none" cap="none" strike="noStrike">
                <a:solidFill>
                  <a:srgbClr val="FFCC08"/>
                </a:solidFill>
                <a:latin typeface="Comfortaa"/>
                <a:ea typeface="Comfortaa"/>
                <a:cs typeface="Comfortaa"/>
                <a:sym typeface="Comfortaa"/>
              </a:rPr>
              <a:t>RELYING ON SOCIAL MEDIA ALONE FOR YOUR BUSINESS IS RISKY</a:t>
            </a:r>
            <a:endParaRPr b="0" i="0" sz="5300" u="none" cap="none" strike="noStrike"/>
          </a:p>
        </p:txBody>
      </p:sp>
      <p:sp>
        <p:nvSpPr>
          <p:cNvPr id="71" name="Google Shape;71;p18"/>
          <p:cNvSpPr/>
          <p:nvPr/>
        </p:nvSpPr>
        <p:spPr>
          <a:xfrm>
            <a:off x="881063" y="5087660"/>
            <a:ext cx="7381875" cy="1762125"/>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FFFFFF"/>
              </a:buClr>
              <a:buSzPts val="1700"/>
              <a:buFont typeface="Raleway"/>
              <a:buNone/>
            </a:pPr>
            <a:r>
              <a:rPr b="0" i="0" lang="en-US" sz="1700" u="none" cap="none" strike="noStrike">
                <a:solidFill>
                  <a:srgbClr val="FFFFFF"/>
                </a:solidFill>
                <a:latin typeface="Raleway"/>
                <a:ea typeface="Raleway"/>
                <a:cs typeface="Raleway"/>
                <a:sym typeface="Raleway"/>
              </a:rPr>
              <a:t>While social media offers a wide reach, it's important to diversify your digital presence. Platforms change algorithms, ownership, and policies, which can impact your direct connection with customers. Building your own channels like email lists and websites ensures more control and long-term stability for your sales and growth systems.</a:t>
            </a:r>
            <a:endParaRPr b="0" i="0" sz="1700" u="none" cap="none" strike="noStrike"/>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9"/>
          <p:cNvSpPr/>
          <p:nvPr/>
        </p:nvSpPr>
        <p:spPr>
          <a:xfrm>
            <a:off x="2086451" y="1479113"/>
            <a:ext cx="10457498"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Understanding Your Customer's Journey</a:t>
            </a:r>
            <a:endParaRPr b="0" i="0" sz="3850" u="none" cap="none" strike="noStrike"/>
          </a:p>
        </p:txBody>
      </p:sp>
      <p:sp>
        <p:nvSpPr>
          <p:cNvPr id="78" name="Google Shape;78;p19"/>
          <p:cNvSpPr/>
          <p:nvPr/>
        </p:nvSpPr>
        <p:spPr>
          <a:xfrm>
            <a:off x="881063" y="2531626"/>
            <a:ext cx="220266" cy="27527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Comfortaa"/>
              <a:buNone/>
            </a:pPr>
            <a:r>
              <a:rPr b="0" i="0" lang="en-US" sz="1700" u="none" cap="none" strike="noStrike">
                <a:solidFill>
                  <a:srgbClr val="D7D4CC"/>
                </a:solidFill>
                <a:latin typeface="Comfortaa"/>
                <a:ea typeface="Comfortaa"/>
                <a:cs typeface="Comfortaa"/>
                <a:sym typeface="Comfortaa"/>
              </a:rPr>
              <a:t>01</a:t>
            </a:r>
            <a:endParaRPr b="0" i="0" sz="1700" u="none" cap="none" strike="noStrike"/>
          </a:p>
        </p:txBody>
      </p:sp>
      <p:sp>
        <p:nvSpPr>
          <p:cNvPr id="79" name="Google Shape;79;p19"/>
          <p:cNvSpPr/>
          <p:nvPr/>
        </p:nvSpPr>
        <p:spPr>
          <a:xfrm>
            <a:off x="881063" y="2875478"/>
            <a:ext cx="4142542" cy="3048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9"/>
          <p:cNvSpPr/>
          <p:nvPr/>
        </p:nvSpPr>
        <p:spPr>
          <a:xfrm>
            <a:off x="881063" y="3046571"/>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D7D4CC"/>
              </a:buClr>
              <a:buSzPts val="1900"/>
              <a:buFont typeface="Comfortaa"/>
              <a:buNone/>
            </a:pPr>
            <a:r>
              <a:rPr b="1" i="0" lang="en-US" sz="1900" u="none" cap="none" strike="noStrike">
                <a:solidFill>
                  <a:srgbClr val="D7D4CC"/>
                </a:solidFill>
                <a:latin typeface="Comfortaa"/>
                <a:ea typeface="Comfortaa"/>
                <a:cs typeface="Comfortaa"/>
                <a:sym typeface="Comfortaa"/>
              </a:rPr>
              <a:t>Awareness</a:t>
            </a:r>
            <a:endParaRPr b="0" i="0" sz="1900" u="none" cap="none" strike="noStrike"/>
          </a:p>
        </p:txBody>
      </p:sp>
      <p:sp>
        <p:nvSpPr>
          <p:cNvPr id="81" name="Google Shape;81;p19"/>
          <p:cNvSpPr/>
          <p:nvPr/>
        </p:nvSpPr>
        <p:spPr>
          <a:xfrm>
            <a:off x="881063" y="3484721"/>
            <a:ext cx="4142542" cy="704850"/>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Raleway"/>
              <a:buNone/>
            </a:pPr>
            <a:r>
              <a:rPr b="0" i="0" lang="en-US" sz="1700" u="none" cap="none" strike="noStrike">
                <a:solidFill>
                  <a:srgbClr val="D7D4CC"/>
                </a:solidFill>
                <a:latin typeface="Raleway"/>
                <a:ea typeface="Raleway"/>
                <a:cs typeface="Raleway"/>
                <a:sym typeface="Raleway"/>
              </a:rPr>
              <a:t>Customer discovers your business through Google, social media, or referral</a:t>
            </a:r>
            <a:endParaRPr b="0" i="0" sz="1700" u="none" cap="none" strike="noStrike"/>
          </a:p>
        </p:txBody>
      </p:sp>
      <p:sp>
        <p:nvSpPr>
          <p:cNvPr id="82" name="Google Shape;82;p19"/>
          <p:cNvSpPr/>
          <p:nvPr/>
        </p:nvSpPr>
        <p:spPr>
          <a:xfrm>
            <a:off x="5243870" y="2531626"/>
            <a:ext cx="220266" cy="27527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Comfortaa"/>
              <a:buNone/>
            </a:pPr>
            <a:r>
              <a:rPr b="0" i="0" lang="en-US" sz="1700" u="none" cap="none" strike="noStrike">
                <a:solidFill>
                  <a:srgbClr val="D7D4CC"/>
                </a:solidFill>
                <a:latin typeface="Comfortaa"/>
                <a:ea typeface="Comfortaa"/>
                <a:cs typeface="Comfortaa"/>
                <a:sym typeface="Comfortaa"/>
              </a:rPr>
              <a:t>02</a:t>
            </a:r>
            <a:endParaRPr b="0" i="0" sz="1700" u="none" cap="none" strike="noStrike"/>
          </a:p>
        </p:txBody>
      </p:sp>
      <p:sp>
        <p:nvSpPr>
          <p:cNvPr id="83" name="Google Shape;83;p19"/>
          <p:cNvSpPr/>
          <p:nvPr/>
        </p:nvSpPr>
        <p:spPr>
          <a:xfrm>
            <a:off x="5243870" y="2875478"/>
            <a:ext cx="4142542" cy="3048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9"/>
          <p:cNvSpPr/>
          <p:nvPr/>
        </p:nvSpPr>
        <p:spPr>
          <a:xfrm>
            <a:off x="5243870" y="3046571"/>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D7D4CC"/>
              </a:buClr>
              <a:buSzPts val="1900"/>
              <a:buFont typeface="Comfortaa"/>
              <a:buNone/>
            </a:pPr>
            <a:r>
              <a:rPr b="1" i="0" lang="en-US" sz="1900" u="none" cap="none" strike="noStrike">
                <a:solidFill>
                  <a:srgbClr val="D7D4CC"/>
                </a:solidFill>
                <a:latin typeface="Comfortaa"/>
                <a:ea typeface="Comfortaa"/>
                <a:cs typeface="Comfortaa"/>
                <a:sym typeface="Comfortaa"/>
              </a:rPr>
              <a:t>Interest</a:t>
            </a:r>
            <a:endParaRPr b="0" i="0" sz="1900" u="none" cap="none" strike="noStrike"/>
          </a:p>
        </p:txBody>
      </p:sp>
      <p:sp>
        <p:nvSpPr>
          <p:cNvPr id="85" name="Google Shape;85;p19"/>
          <p:cNvSpPr/>
          <p:nvPr/>
        </p:nvSpPr>
        <p:spPr>
          <a:xfrm>
            <a:off x="5243870" y="3484721"/>
            <a:ext cx="4142542" cy="1057275"/>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Raleway"/>
              <a:buNone/>
            </a:pPr>
            <a:r>
              <a:rPr b="0" i="0" lang="en-US" sz="1700" u="none" cap="none" strike="noStrike">
                <a:solidFill>
                  <a:srgbClr val="D7D4CC"/>
                </a:solidFill>
                <a:latin typeface="Raleway"/>
                <a:ea typeface="Raleway"/>
                <a:cs typeface="Raleway"/>
                <a:sym typeface="Raleway"/>
              </a:rPr>
              <a:t>They visit your landing page or social profiles to learn more about your products</a:t>
            </a:r>
            <a:endParaRPr b="0" i="0" sz="1700" u="none" cap="none" strike="noStrike"/>
          </a:p>
        </p:txBody>
      </p:sp>
      <p:sp>
        <p:nvSpPr>
          <p:cNvPr id="86" name="Google Shape;86;p19"/>
          <p:cNvSpPr/>
          <p:nvPr/>
        </p:nvSpPr>
        <p:spPr>
          <a:xfrm>
            <a:off x="9606677" y="2531626"/>
            <a:ext cx="220266" cy="27527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Comfortaa"/>
              <a:buNone/>
            </a:pPr>
            <a:r>
              <a:rPr b="0" i="0" lang="en-US" sz="1700" u="none" cap="none" strike="noStrike">
                <a:solidFill>
                  <a:srgbClr val="D7D4CC"/>
                </a:solidFill>
                <a:latin typeface="Comfortaa"/>
                <a:ea typeface="Comfortaa"/>
                <a:cs typeface="Comfortaa"/>
                <a:sym typeface="Comfortaa"/>
              </a:rPr>
              <a:t>03</a:t>
            </a:r>
            <a:endParaRPr b="0" i="0" sz="1700" u="none" cap="none" strike="noStrike"/>
          </a:p>
        </p:txBody>
      </p:sp>
      <p:sp>
        <p:nvSpPr>
          <p:cNvPr id="87" name="Google Shape;87;p19"/>
          <p:cNvSpPr/>
          <p:nvPr/>
        </p:nvSpPr>
        <p:spPr>
          <a:xfrm>
            <a:off x="9606677" y="2875478"/>
            <a:ext cx="4142542" cy="3048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9"/>
          <p:cNvSpPr/>
          <p:nvPr/>
        </p:nvSpPr>
        <p:spPr>
          <a:xfrm>
            <a:off x="9606677" y="3046571"/>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D7D4CC"/>
              </a:buClr>
              <a:buSzPts val="1900"/>
              <a:buFont typeface="Comfortaa"/>
              <a:buNone/>
            </a:pPr>
            <a:r>
              <a:rPr b="1" i="0" lang="en-US" sz="1900" u="none" cap="none" strike="noStrike">
                <a:solidFill>
                  <a:srgbClr val="D7D4CC"/>
                </a:solidFill>
                <a:latin typeface="Comfortaa"/>
                <a:ea typeface="Comfortaa"/>
                <a:cs typeface="Comfortaa"/>
                <a:sym typeface="Comfortaa"/>
              </a:rPr>
              <a:t>Consideration</a:t>
            </a:r>
            <a:endParaRPr b="0" i="0" sz="1900" u="none" cap="none" strike="noStrike"/>
          </a:p>
        </p:txBody>
      </p:sp>
      <p:sp>
        <p:nvSpPr>
          <p:cNvPr id="89" name="Google Shape;89;p19"/>
          <p:cNvSpPr/>
          <p:nvPr/>
        </p:nvSpPr>
        <p:spPr>
          <a:xfrm>
            <a:off x="9606677" y="3484721"/>
            <a:ext cx="4142542" cy="1057275"/>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Raleway"/>
              <a:buNone/>
            </a:pPr>
            <a:r>
              <a:rPr b="0" i="0" lang="en-US" sz="1700" u="none" cap="none" strike="noStrike">
                <a:solidFill>
                  <a:srgbClr val="D7D4CC"/>
                </a:solidFill>
                <a:latin typeface="Raleway"/>
                <a:ea typeface="Raleway"/>
                <a:cs typeface="Raleway"/>
                <a:sym typeface="Raleway"/>
              </a:rPr>
              <a:t>They compare your offerings, read reviews, and evaluate if you meet their needs</a:t>
            </a:r>
            <a:endParaRPr b="0" i="0" sz="1700" u="none" cap="none" strike="noStrike"/>
          </a:p>
        </p:txBody>
      </p:sp>
      <p:sp>
        <p:nvSpPr>
          <p:cNvPr id="90" name="Google Shape;90;p19"/>
          <p:cNvSpPr/>
          <p:nvPr/>
        </p:nvSpPr>
        <p:spPr>
          <a:xfrm>
            <a:off x="881063" y="4927402"/>
            <a:ext cx="220266" cy="27527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Comfortaa"/>
              <a:buNone/>
            </a:pPr>
            <a:r>
              <a:rPr b="0" i="0" lang="en-US" sz="1700" u="none" cap="none" strike="noStrike">
                <a:solidFill>
                  <a:srgbClr val="D7D4CC"/>
                </a:solidFill>
                <a:latin typeface="Comfortaa"/>
                <a:ea typeface="Comfortaa"/>
                <a:cs typeface="Comfortaa"/>
                <a:sym typeface="Comfortaa"/>
              </a:rPr>
              <a:t>04</a:t>
            </a:r>
            <a:endParaRPr b="0" i="0" sz="1700" u="none" cap="none" strike="noStrike"/>
          </a:p>
        </p:txBody>
      </p:sp>
      <p:sp>
        <p:nvSpPr>
          <p:cNvPr id="91" name="Google Shape;91;p19"/>
          <p:cNvSpPr/>
          <p:nvPr/>
        </p:nvSpPr>
        <p:spPr>
          <a:xfrm>
            <a:off x="881063" y="5271254"/>
            <a:ext cx="6323886" cy="3048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9"/>
          <p:cNvSpPr/>
          <p:nvPr/>
        </p:nvSpPr>
        <p:spPr>
          <a:xfrm>
            <a:off x="881063" y="5442347"/>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D7D4CC"/>
              </a:buClr>
              <a:buSzPts val="1900"/>
              <a:buFont typeface="Comfortaa"/>
              <a:buNone/>
            </a:pPr>
            <a:r>
              <a:rPr b="1" i="0" lang="en-US" sz="1900" u="none" cap="none" strike="noStrike">
                <a:solidFill>
                  <a:srgbClr val="D7D4CC"/>
                </a:solidFill>
                <a:latin typeface="Comfortaa"/>
                <a:ea typeface="Comfortaa"/>
                <a:cs typeface="Comfortaa"/>
                <a:sym typeface="Comfortaa"/>
              </a:rPr>
              <a:t>Purchase</a:t>
            </a:r>
            <a:endParaRPr b="0" i="0" sz="1900" u="none" cap="none" strike="noStrike"/>
          </a:p>
        </p:txBody>
      </p:sp>
      <p:sp>
        <p:nvSpPr>
          <p:cNvPr id="93" name="Google Shape;93;p19"/>
          <p:cNvSpPr/>
          <p:nvPr/>
        </p:nvSpPr>
        <p:spPr>
          <a:xfrm>
            <a:off x="881063" y="5880497"/>
            <a:ext cx="6323886" cy="704850"/>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Raleway"/>
              <a:buNone/>
            </a:pPr>
            <a:r>
              <a:rPr b="0" i="0" lang="en-US" sz="1700" u="none" cap="none" strike="noStrike">
                <a:solidFill>
                  <a:srgbClr val="D7D4CC"/>
                </a:solidFill>
                <a:latin typeface="Raleway"/>
                <a:ea typeface="Raleway"/>
                <a:cs typeface="Raleway"/>
                <a:sym typeface="Raleway"/>
              </a:rPr>
              <a:t>They reach out via WhatsApp or email to place an order and complete payment</a:t>
            </a:r>
            <a:endParaRPr b="0" i="0" sz="1700" u="none" cap="none" strike="noStrike"/>
          </a:p>
        </p:txBody>
      </p:sp>
      <p:sp>
        <p:nvSpPr>
          <p:cNvPr id="94" name="Google Shape;94;p19"/>
          <p:cNvSpPr/>
          <p:nvPr/>
        </p:nvSpPr>
        <p:spPr>
          <a:xfrm>
            <a:off x="7425214" y="4927402"/>
            <a:ext cx="220266" cy="27527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Comfortaa"/>
              <a:buNone/>
            </a:pPr>
            <a:r>
              <a:rPr b="0" i="0" lang="en-US" sz="1700" u="none" cap="none" strike="noStrike">
                <a:solidFill>
                  <a:srgbClr val="D7D4CC"/>
                </a:solidFill>
                <a:latin typeface="Comfortaa"/>
                <a:ea typeface="Comfortaa"/>
                <a:cs typeface="Comfortaa"/>
                <a:sym typeface="Comfortaa"/>
              </a:rPr>
              <a:t>05</a:t>
            </a:r>
            <a:endParaRPr b="0" i="0" sz="1700" u="none" cap="none" strike="noStrike"/>
          </a:p>
        </p:txBody>
      </p:sp>
      <p:sp>
        <p:nvSpPr>
          <p:cNvPr id="95" name="Google Shape;95;p19"/>
          <p:cNvSpPr/>
          <p:nvPr/>
        </p:nvSpPr>
        <p:spPr>
          <a:xfrm>
            <a:off x="7425214" y="5271254"/>
            <a:ext cx="6324005" cy="30480"/>
          </a:xfrm>
          <a:prstGeom prst="rect">
            <a:avLst/>
          </a:prstGeom>
          <a:solidFill>
            <a:srgbClr val="FFCC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425214" y="5442347"/>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D7D4CC"/>
              </a:buClr>
              <a:buSzPts val="1900"/>
              <a:buFont typeface="Comfortaa"/>
              <a:buNone/>
            </a:pPr>
            <a:r>
              <a:rPr b="1" i="0" lang="en-US" sz="1900" u="none" cap="none" strike="noStrike">
                <a:solidFill>
                  <a:srgbClr val="D7D4CC"/>
                </a:solidFill>
                <a:latin typeface="Comfortaa"/>
                <a:ea typeface="Comfortaa"/>
                <a:cs typeface="Comfortaa"/>
                <a:sym typeface="Comfortaa"/>
              </a:rPr>
              <a:t>Repeat &amp; Referral</a:t>
            </a:r>
            <a:endParaRPr b="0" i="0" sz="1900" u="none" cap="none" strike="noStrike"/>
          </a:p>
        </p:txBody>
      </p:sp>
      <p:sp>
        <p:nvSpPr>
          <p:cNvPr id="97" name="Google Shape;97;p19"/>
          <p:cNvSpPr/>
          <p:nvPr/>
        </p:nvSpPr>
        <p:spPr>
          <a:xfrm>
            <a:off x="7425214" y="5880497"/>
            <a:ext cx="6324005" cy="704850"/>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D7D4CC"/>
              </a:buClr>
              <a:buSzPts val="1700"/>
              <a:buFont typeface="Raleway"/>
              <a:buNone/>
            </a:pPr>
            <a:r>
              <a:rPr b="0" i="0" lang="en-US" sz="1700" u="none" cap="none" strike="noStrike">
                <a:solidFill>
                  <a:srgbClr val="D7D4CC"/>
                </a:solidFill>
                <a:latin typeface="Raleway"/>
                <a:ea typeface="Raleway"/>
                <a:cs typeface="Raleway"/>
                <a:sym typeface="Raleway"/>
              </a:rPr>
              <a:t>Satisfied customers return for more and recommend your business to others</a:t>
            </a:r>
            <a:endParaRPr b="0" i="0" sz="1700" u="none" cap="none" strike="noStrike"/>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descr="preencoded.png" id="103" name="Google Shape;103;p20"/>
          <p:cNvPicPr preferRelativeResize="0"/>
          <p:nvPr/>
        </p:nvPicPr>
        <p:blipFill rotWithShape="1">
          <a:blip r:embed="rId3">
            <a:alphaModFix/>
          </a:blip>
          <a:srcRect b="0" l="0" r="0" t="0"/>
          <a:stretch/>
        </p:blipFill>
        <p:spPr>
          <a:xfrm>
            <a:off x="1006197" y="539948"/>
            <a:ext cx="12617887" cy="715006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p:nvPr/>
        </p:nvSpPr>
        <p:spPr>
          <a:xfrm>
            <a:off x="881063" y="2082046"/>
            <a:ext cx="6835616" cy="1223963"/>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000000"/>
              </a:buClr>
              <a:buSzPts val="3850"/>
              <a:buFont typeface="Comfortaa"/>
              <a:buNone/>
            </a:pPr>
            <a:r>
              <a:rPr b="1" i="0" lang="en-US" sz="3850" u="none" cap="none" strike="noStrike">
                <a:solidFill>
                  <a:srgbClr val="000000"/>
                </a:solidFill>
                <a:latin typeface="Comfortaa"/>
                <a:ea typeface="Comfortaa"/>
                <a:cs typeface="Comfortaa"/>
                <a:sym typeface="Comfortaa"/>
              </a:rPr>
              <a:t>EMAIL MARKETING FOR BUSINESS</a:t>
            </a:r>
            <a:endParaRPr b="0" i="0" sz="3850" u="none" cap="none" strike="noStrike"/>
          </a:p>
        </p:txBody>
      </p:sp>
      <p:sp>
        <p:nvSpPr>
          <p:cNvPr id="110" name="Google Shape;110;p21"/>
          <p:cNvSpPr/>
          <p:nvPr/>
        </p:nvSpPr>
        <p:spPr>
          <a:xfrm>
            <a:off x="881063" y="3526274"/>
            <a:ext cx="6835616" cy="2643188"/>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Clr>
                <a:srgbClr val="000000"/>
              </a:buClr>
              <a:buSzPts val="2150"/>
              <a:buFont typeface="Raleway"/>
              <a:buNone/>
            </a:pPr>
            <a:r>
              <a:rPr b="0" i="0" lang="en-US" sz="2150" u="none" cap="none" strike="noStrike">
                <a:solidFill>
                  <a:srgbClr val="000000"/>
                </a:solidFill>
                <a:latin typeface="Raleway"/>
                <a:ea typeface="Raleway"/>
                <a:cs typeface="Raleway"/>
                <a:sym typeface="Raleway"/>
              </a:rPr>
              <a:t>Email marketing is </a:t>
            </a:r>
            <a:r>
              <a:rPr b="1" i="0" lang="en-US" sz="2150" u="none" cap="none" strike="noStrike">
                <a:solidFill>
                  <a:srgbClr val="000000"/>
                </a:solidFill>
                <a:latin typeface="Raleway"/>
                <a:ea typeface="Raleway"/>
                <a:cs typeface="Raleway"/>
                <a:sym typeface="Raleway"/>
              </a:rPr>
              <a:t>the practice of using email to promote products, services, and build relationships with customers</a:t>
            </a:r>
            <a:r>
              <a:rPr b="0" i="0" lang="en-US" sz="2150" u="none" cap="none" strike="noStrike">
                <a:solidFill>
                  <a:srgbClr val="000000"/>
                </a:solidFill>
                <a:latin typeface="Raleway"/>
                <a:ea typeface="Raleway"/>
                <a:cs typeface="Raleway"/>
                <a:sym typeface="Raleway"/>
              </a:rPr>
              <a:t>. It is important for businesses because it is a cost-effective, high-ROI marketing tool that drives sales, increases brand awareness, and fosters customer loyalty.</a:t>
            </a:r>
            <a:endParaRPr b="0" i="0" sz="2150" u="none" cap="none" strike="noStrike"/>
          </a:p>
        </p:txBody>
      </p:sp>
      <p:pic>
        <p:nvPicPr>
          <p:cNvPr descr="preencoded.png" id="111" name="Google Shape;111;p21"/>
          <p:cNvPicPr preferRelativeResize="0"/>
          <p:nvPr/>
        </p:nvPicPr>
        <p:blipFill rotWithShape="1">
          <a:blip r:embed="rId3">
            <a:alphaModFix/>
          </a:blip>
          <a:srcRect b="0" l="0" r="0" t="0"/>
          <a:stretch/>
        </p:blipFill>
        <p:spPr>
          <a:xfrm>
            <a:off x="8596193" y="2109549"/>
            <a:ext cx="4826198" cy="36196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p:nvPr/>
        </p:nvSpPr>
        <p:spPr>
          <a:xfrm>
            <a:off x="1050727" y="1231821"/>
            <a:ext cx="12528947"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000000"/>
              </a:buClr>
              <a:buSzPts val="3850"/>
              <a:buFont typeface="Comfortaa"/>
              <a:buNone/>
            </a:pPr>
            <a:r>
              <a:rPr b="1" i="0" lang="en-US" sz="3850" u="none" cap="none" strike="noStrike">
                <a:solidFill>
                  <a:srgbClr val="000000"/>
                </a:solidFill>
                <a:latin typeface="Comfortaa"/>
                <a:ea typeface="Comfortaa"/>
                <a:cs typeface="Comfortaa"/>
                <a:sym typeface="Comfortaa"/>
              </a:rPr>
              <a:t>Why Email Marketing is Important for Businesses</a:t>
            </a:r>
            <a:endParaRPr b="0" i="0" sz="3850" u="none" cap="none" strike="noStrike"/>
          </a:p>
        </p:txBody>
      </p:sp>
      <p:sp>
        <p:nvSpPr>
          <p:cNvPr id="118" name="Google Shape;118;p22"/>
          <p:cNvSpPr/>
          <p:nvPr/>
        </p:nvSpPr>
        <p:spPr>
          <a:xfrm>
            <a:off x="881063" y="2284333"/>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High ROI:</a:t>
            </a:r>
            <a:r>
              <a:rPr b="0" i="0" lang="en-US" sz="1700" u="none" cap="none" strike="noStrike">
                <a:solidFill>
                  <a:srgbClr val="000000"/>
                </a:solidFill>
                <a:latin typeface="Raleway"/>
                <a:ea typeface="Raleway"/>
                <a:cs typeface="Raleway"/>
                <a:sym typeface="Raleway"/>
              </a:rPr>
              <a:t> Email marketing often has a high return on investment compared to other channels due to its low cost and ability to drive direct sales.</a:t>
            </a:r>
            <a:endParaRPr b="0" i="0" sz="1700" u="none" cap="none" strike="noStrike"/>
          </a:p>
        </p:txBody>
      </p:sp>
      <p:sp>
        <p:nvSpPr>
          <p:cNvPr id="119" name="Google Shape;119;p22"/>
          <p:cNvSpPr/>
          <p:nvPr/>
        </p:nvSpPr>
        <p:spPr>
          <a:xfrm>
            <a:off x="881063" y="3242429"/>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Drives sales and conversions:</a:t>
            </a:r>
            <a:r>
              <a:rPr b="0" i="0" lang="en-US" sz="1700" u="none" cap="none" strike="noStrike">
                <a:solidFill>
                  <a:srgbClr val="000000"/>
                </a:solidFill>
                <a:latin typeface="Raleway"/>
                <a:ea typeface="Raleway"/>
                <a:cs typeface="Raleway"/>
                <a:sym typeface="Raleway"/>
              </a:rPr>
              <a:t> It is an effective channel for promoting special offers and guiding potential customers through the sales funnel, with a higher conversion rate than social media.</a:t>
            </a:r>
            <a:endParaRPr b="0" i="0" sz="1700" u="none" cap="none" strike="noStrike"/>
          </a:p>
        </p:txBody>
      </p:sp>
      <p:sp>
        <p:nvSpPr>
          <p:cNvPr id="120" name="Google Shape;120;p22"/>
          <p:cNvSpPr/>
          <p:nvPr/>
        </p:nvSpPr>
        <p:spPr>
          <a:xfrm>
            <a:off x="881063" y="4200525"/>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Increases brand awareness:</a:t>
            </a:r>
            <a:r>
              <a:rPr b="0" i="0" lang="en-US" sz="1700" u="none" cap="none" strike="noStrike">
                <a:solidFill>
                  <a:srgbClr val="000000"/>
                </a:solidFill>
                <a:latin typeface="Raleway"/>
                <a:ea typeface="Raleway"/>
                <a:cs typeface="Raleway"/>
                <a:sym typeface="Raleway"/>
              </a:rPr>
              <a:t> Regular communication through emails keeps a brand at the forefront of customers' minds and helps build brand loyalty.</a:t>
            </a:r>
            <a:endParaRPr b="0" i="0" sz="1700" u="none" cap="none" strike="noStrike"/>
          </a:p>
        </p:txBody>
      </p:sp>
      <p:sp>
        <p:nvSpPr>
          <p:cNvPr id="121" name="Google Shape;121;p22"/>
          <p:cNvSpPr/>
          <p:nvPr/>
        </p:nvSpPr>
        <p:spPr>
          <a:xfrm>
            <a:off x="881063" y="5158621"/>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Direct access to customers:</a:t>
            </a:r>
            <a:r>
              <a:rPr b="0" i="0" lang="en-US" sz="1700" u="none" cap="none" strike="noStrike">
                <a:solidFill>
                  <a:srgbClr val="000000"/>
                </a:solidFill>
                <a:latin typeface="Raleway"/>
                <a:ea typeface="Raleway"/>
                <a:cs typeface="Raleway"/>
                <a:sym typeface="Raleway"/>
              </a:rPr>
              <a:t> Unlike social media, email provides a direct line to a customer's inbox, bypassing algorithms and ensuring messages are seen.</a:t>
            </a:r>
            <a:endParaRPr b="0" i="0" sz="1700" u="none" cap="none" strike="noStrike"/>
          </a:p>
        </p:txBody>
      </p:sp>
      <p:sp>
        <p:nvSpPr>
          <p:cNvPr id="122" name="Google Shape;122;p22"/>
          <p:cNvSpPr/>
          <p:nvPr/>
        </p:nvSpPr>
        <p:spPr>
          <a:xfrm>
            <a:off x="881063" y="6116717"/>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Measurable:</a:t>
            </a:r>
            <a:r>
              <a:rPr b="0" i="0" lang="en-US" sz="1700" u="none" cap="none" strike="noStrike">
                <a:solidFill>
                  <a:srgbClr val="000000"/>
                </a:solidFill>
                <a:latin typeface="Raleway"/>
                <a:ea typeface="Raleway"/>
                <a:cs typeface="Raleway"/>
                <a:sym typeface="Raleway"/>
              </a:rPr>
              <a:t> It is a highly measurable channel, with tools that provide data on open rates, clicks, and other key metrics to help businesses refine their campaigns.</a:t>
            </a:r>
            <a:endParaRPr b="0" i="0" sz="1700" u="none" cap="none" strike="noStrike"/>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p:nvPr/>
        </p:nvSpPr>
        <p:spPr>
          <a:xfrm>
            <a:off x="992743" y="1329928"/>
            <a:ext cx="12644914"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Essential Tools for Your Email Marketing Strategy</a:t>
            </a:r>
            <a:endParaRPr b="0" i="0" sz="3850" u="none" cap="none" strike="noStrike"/>
          </a:p>
        </p:txBody>
      </p:sp>
      <p:sp>
        <p:nvSpPr>
          <p:cNvPr id="129" name="Google Shape;129;p23"/>
          <p:cNvSpPr/>
          <p:nvPr/>
        </p:nvSpPr>
        <p:spPr>
          <a:xfrm>
            <a:off x="881063" y="2382441"/>
            <a:ext cx="12868275" cy="881063"/>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Clr>
                <a:srgbClr val="FFFFFF"/>
              </a:buClr>
              <a:buSzPts val="2150"/>
              <a:buFont typeface="Raleway"/>
              <a:buNone/>
            </a:pPr>
            <a:r>
              <a:rPr b="0" i="0" lang="en-US" sz="2150" u="none" cap="none" strike="noStrike">
                <a:solidFill>
                  <a:srgbClr val="FFFFFF"/>
                </a:solidFill>
                <a:latin typeface="Raleway"/>
                <a:ea typeface="Raleway"/>
                <a:cs typeface="Raleway"/>
                <a:sym typeface="Raleway"/>
              </a:rPr>
              <a:t>Choosing the right email marketing platform is crucial for the success of your campaigns. Here are some popular options, each with unique strengths to suit different business needs:</a:t>
            </a:r>
            <a:endParaRPr b="0" i="0" sz="2150" u="none" cap="none" strike="noStrike"/>
          </a:p>
        </p:txBody>
      </p:sp>
      <p:pic>
        <p:nvPicPr>
          <p:cNvPr descr="preencoded.png" id="130" name="Google Shape;130;p23"/>
          <p:cNvPicPr preferRelativeResize="0"/>
          <p:nvPr/>
        </p:nvPicPr>
        <p:blipFill rotWithShape="1">
          <a:blip r:embed="rId3">
            <a:alphaModFix/>
          </a:blip>
          <a:srcRect b="0" l="0" r="0" t="0"/>
          <a:stretch/>
        </p:blipFill>
        <p:spPr>
          <a:xfrm>
            <a:off x="881063" y="3511272"/>
            <a:ext cx="550664" cy="550664"/>
          </a:xfrm>
          <a:prstGeom prst="rect">
            <a:avLst/>
          </a:prstGeom>
          <a:noFill/>
          <a:ln>
            <a:noFill/>
          </a:ln>
        </p:spPr>
      </p:pic>
      <p:sp>
        <p:nvSpPr>
          <p:cNvPr id="131" name="Google Shape;131;p23"/>
          <p:cNvSpPr/>
          <p:nvPr/>
        </p:nvSpPr>
        <p:spPr>
          <a:xfrm>
            <a:off x="1706999" y="3642003"/>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FFFFFF"/>
              </a:buClr>
              <a:buSzPts val="1900"/>
              <a:buFont typeface="Comfortaa"/>
              <a:buNone/>
            </a:pPr>
            <a:r>
              <a:rPr b="1" i="0" lang="en-US" sz="1900" u="none" cap="none" strike="noStrike">
                <a:solidFill>
                  <a:srgbClr val="FFFFFF"/>
                </a:solidFill>
                <a:latin typeface="Comfortaa"/>
                <a:ea typeface="Comfortaa"/>
                <a:cs typeface="Comfortaa"/>
                <a:sym typeface="Comfortaa"/>
              </a:rPr>
              <a:t>Mailchimp</a:t>
            </a:r>
            <a:endParaRPr b="0" i="0" sz="1900" u="none" cap="none" strike="noStrike"/>
          </a:p>
        </p:txBody>
      </p:sp>
      <p:sp>
        <p:nvSpPr>
          <p:cNvPr id="132" name="Google Shape;132;p23"/>
          <p:cNvSpPr/>
          <p:nvPr/>
        </p:nvSpPr>
        <p:spPr>
          <a:xfrm>
            <a:off x="1706999" y="4080153"/>
            <a:ext cx="3279934" cy="2819400"/>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FFFFFF"/>
              </a:buClr>
              <a:buSzPts val="1700"/>
              <a:buFont typeface="Raleway"/>
              <a:buNone/>
            </a:pPr>
            <a:r>
              <a:rPr b="0" i="0" lang="en-US" sz="1700" u="none" cap="none" strike="noStrike">
                <a:solidFill>
                  <a:srgbClr val="FFFFFF"/>
                </a:solidFill>
                <a:latin typeface="Raleway"/>
                <a:ea typeface="Raleway"/>
                <a:cs typeface="Raleway"/>
                <a:sym typeface="Raleway"/>
              </a:rPr>
              <a:t>A popular, user-friendly platform ideal for beginners and small businesses. Offers intuitive email builders, audience segmentation, basic automation, and reporting tools to get started with email marketing effectively.</a:t>
            </a:r>
            <a:endParaRPr b="0" i="0" sz="1700" u="none" cap="none" strike="noStrike"/>
          </a:p>
        </p:txBody>
      </p:sp>
      <p:pic>
        <p:nvPicPr>
          <p:cNvPr descr="preencoded.png" id="133" name="Google Shape;133;p23"/>
          <p:cNvPicPr preferRelativeResize="0"/>
          <p:nvPr/>
        </p:nvPicPr>
        <p:blipFill rotWithShape="1">
          <a:blip r:embed="rId4">
            <a:alphaModFix/>
          </a:blip>
          <a:srcRect b="0" l="0" r="0" t="0"/>
          <a:stretch/>
        </p:blipFill>
        <p:spPr>
          <a:xfrm>
            <a:off x="5262205" y="3511272"/>
            <a:ext cx="550664" cy="550664"/>
          </a:xfrm>
          <a:prstGeom prst="rect">
            <a:avLst/>
          </a:prstGeom>
          <a:noFill/>
          <a:ln>
            <a:noFill/>
          </a:ln>
        </p:spPr>
      </p:pic>
      <p:sp>
        <p:nvSpPr>
          <p:cNvPr id="134" name="Google Shape;134;p23"/>
          <p:cNvSpPr/>
          <p:nvPr/>
        </p:nvSpPr>
        <p:spPr>
          <a:xfrm>
            <a:off x="6088142" y="3642003"/>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FFFFFF"/>
              </a:buClr>
              <a:buSzPts val="1900"/>
              <a:buFont typeface="Comfortaa"/>
              <a:buNone/>
            </a:pPr>
            <a:r>
              <a:rPr b="1" i="0" lang="en-US" sz="1900" u="none" cap="none" strike="noStrike">
                <a:solidFill>
                  <a:srgbClr val="FFFFFF"/>
                </a:solidFill>
                <a:latin typeface="Comfortaa"/>
                <a:ea typeface="Comfortaa"/>
                <a:cs typeface="Comfortaa"/>
                <a:sym typeface="Comfortaa"/>
              </a:rPr>
              <a:t>Constant Contact</a:t>
            </a:r>
            <a:endParaRPr b="0" i="0" sz="1900" u="none" cap="none" strike="noStrike"/>
          </a:p>
        </p:txBody>
      </p:sp>
      <p:sp>
        <p:nvSpPr>
          <p:cNvPr id="135" name="Google Shape;135;p23"/>
          <p:cNvSpPr/>
          <p:nvPr/>
        </p:nvSpPr>
        <p:spPr>
          <a:xfrm>
            <a:off x="6088142" y="4080153"/>
            <a:ext cx="3279934" cy="2819400"/>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FFFFFF"/>
              </a:buClr>
              <a:buSzPts val="1700"/>
              <a:buFont typeface="Raleway"/>
              <a:buNone/>
            </a:pPr>
            <a:r>
              <a:rPr b="0" i="0" lang="en-US" sz="1700" u="none" cap="none" strike="noStrike">
                <a:solidFill>
                  <a:srgbClr val="FFFFFF"/>
                </a:solidFill>
                <a:latin typeface="Raleway"/>
                <a:ea typeface="Raleway"/>
                <a:cs typeface="Raleway"/>
                <a:sym typeface="Raleway"/>
              </a:rPr>
              <a:t>Renowned for its simplicity and excellent customer support, making it great for growing businesses and non-profits. Features include customizable templates, event management tools, and social media integration.</a:t>
            </a:r>
            <a:endParaRPr b="0" i="0" sz="1700" u="none" cap="none" strike="noStrike"/>
          </a:p>
        </p:txBody>
      </p:sp>
      <p:pic>
        <p:nvPicPr>
          <p:cNvPr descr="preencoded.png" id="136" name="Google Shape;136;p23"/>
          <p:cNvPicPr preferRelativeResize="0"/>
          <p:nvPr/>
        </p:nvPicPr>
        <p:blipFill rotWithShape="1">
          <a:blip r:embed="rId5">
            <a:alphaModFix/>
          </a:blip>
          <a:srcRect b="0" l="0" r="0" t="0"/>
          <a:stretch/>
        </p:blipFill>
        <p:spPr>
          <a:xfrm>
            <a:off x="9643348" y="3511272"/>
            <a:ext cx="550664" cy="550664"/>
          </a:xfrm>
          <a:prstGeom prst="rect">
            <a:avLst/>
          </a:prstGeom>
          <a:noFill/>
          <a:ln>
            <a:noFill/>
          </a:ln>
        </p:spPr>
      </p:pic>
      <p:sp>
        <p:nvSpPr>
          <p:cNvPr id="137" name="Google Shape;137;p23"/>
          <p:cNvSpPr/>
          <p:nvPr/>
        </p:nvSpPr>
        <p:spPr>
          <a:xfrm>
            <a:off x="10469285" y="3642003"/>
            <a:ext cx="2447687" cy="305991"/>
          </a:xfrm>
          <a:prstGeom prst="rect">
            <a:avLst/>
          </a:prstGeom>
          <a:noFill/>
          <a:ln>
            <a:noFill/>
          </a:ln>
        </p:spPr>
        <p:txBody>
          <a:bodyPr anchorCtr="0" anchor="t" bIns="0" lIns="0" spcFirstLastPara="1" rIns="0" wrap="square" tIns="0">
            <a:noAutofit/>
          </a:bodyPr>
          <a:lstStyle/>
          <a:p>
            <a:pPr indent="0" lvl="0" marL="0" marR="0" rtl="0" algn="l">
              <a:lnSpc>
                <a:spcPct val="126315"/>
              </a:lnSpc>
              <a:spcBef>
                <a:spcPts val="0"/>
              </a:spcBef>
              <a:spcAft>
                <a:spcPts val="0"/>
              </a:spcAft>
              <a:buClr>
                <a:srgbClr val="FFFFFF"/>
              </a:buClr>
              <a:buSzPts val="1900"/>
              <a:buFont typeface="Comfortaa"/>
              <a:buNone/>
            </a:pPr>
            <a:r>
              <a:rPr b="1" i="0" lang="en-US" sz="1900" u="none" cap="none" strike="noStrike">
                <a:solidFill>
                  <a:srgbClr val="FFFFFF"/>
                </a:solidFill>
                <a:latin typeface="Comfortaa"/>
                <a:ea typeface="Comfortaa"/>
                <a:cs typeface="Comfortaa"/>
                <a:sym typeface="Comfortaa"/>
              </a:rPr>
              <a:t>ActiveCampaign</a:t>
            </a:r>
            <a:endParaRPr b="0" i="0" sz="1900" u="none" cap="none" strike="noStrike"/>
          </a:p>
        </p:txBody>
      </p:sp>
      <p:sp>
        <p:nvSpPr>
          <p:cNvPr id="138" name="Google Shape;138;p23"/>
          <p:cNvSpPr/>
          <p:nvPr/>
        </p:nvSpPr>
        <p:spPr>
          <a:xfrm>
            <a:off x="10469285" y="4080153"/>
            <a:ext cx="3280053" cy="2819400"/>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FFFFFF"/>
              </a:buClr>
              <a:buSzPts val="1700"/>
              <a:buFont typeface="Raleway"/>
              <a:buNone/>
            </a:pPr>
            <a:r>
              <a:rPr b="0" i="0" lang="en-US" sz="1700" u="none" cap="none" strike="noStrike">
                <a:solidFill>
                  <a:srgbClr val="FFFFFF"/>
                </a:solidFill>
                <a:latin typeface="Raleway"/>
                <a:ea typeface="Raleway"/>
                <a:cs typeface="Raleway"/>
                <a:sym typeface="Raleway"/>
              </a:rPr>
              <a:t>A powerful solution for businesses needing advanced marketing automation and CRM capabilities. Perfect for creating complex sales funnels, highly personalized customer journeys, and deep segmentation.</a:t>
            </a:r>
            <a:endParaRPr b="0" i="0" sz="1700" u="none" cap="none" strike="noStrike"/>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p:nvPr/>
        </p:nvSpPr>
        <p:spPr>
          <a:xfrm>
            <a:off x="881063" y="1200983"/>
            <a:ext cx="6165413" cy="1223963"/>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INTRODUCTION TO MAILCHIMP</a:t>
            </a:r>
            <a:endParaRPr b="0" i="0" sz="3850" u="none" cap="none" strike="noStrike"/>
          </a:p>
        </p:txBody>
      </p:sp>
      <p:sp>
        <p:nvSpPr>
          <p:cNvPr id="145" name="Google Shape;145;p24"/>
          <p:cNvSpPr/>
          <p:nvPr/>
        </p:nvSpPr>
        <p:spPr>
          <a:xfrm>
            <a:off x="881063" y="2645212"/>
            <a:ext cx="6165413" cy="4405313"/>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Clr>
                <a:srgbClr val="D7D4CC"/>
              </a:buClr>
              <a:buSzPts val="2150"/>
              <a:buFont typeface="Raleway"/>
              <a:buNone/>
            </a:pPr>
            <a:r>
              <a:rPr b="0" i="0" lang="en-US" sz="2150" u="none" cap="none" strike="noStrike">
                <a:solidFill>
                  <a:srgbClr val="D7D4CC"/>
                </a:solidFill>
                <a:latin typeface="Raleway"/>
                <a:ea typeface="Raleway"/>
                <a:cs typeface="Raleway"/>
                <a:sym typeface="Raleway"/>
              </a:rPr>
              <a:t>To use Mailchimp, first, </a:t>
            </a:r>
            <a:r>
              <a:rPr b="1" i="0" lang="en-US" sz="2150" u="none" cap="none" strike="noStrike">
                <a:solidFill>
                  <a:srgbClr val="FFFFFF"/>
                </a:solidFill>
                <a:latin typeface="Raleway"/>
                <a:ea typeface="Raleway"/>
                <a:cs typeface="Raleway"/>
                <a:sym typeface="Raleway"/>
              </a:rPr>
              <a:t>create an account and set up your audience by importing contacts. Then, click "Create" to build a regular email campaign, naming it and setting the recipients, "from" information, subject line, and preview text. Design your email using the new drag-and-drop builder and a template, customize the content, and finally, schedule or send it immediately and review the reports to see its performance</a:t>
            </a:r>
            <a:r>
              <a:rPr b="0" i="0" lang="en-US" sz="2150" u="none" cap="none" strike="noStrike">
                <a:solidFill>
                  <a:srgbClr val="D7D4CC"/>
                </a:solidFill>
                <a:latin typeface="Raleway"/>
                <a:ea typeface="Raleway"/>
                <a:cs typeface="Raleway"/>
                <a:sym typeface="Raleway"/>
              </a:rPr>
              <a:t>.</a:t>
            </a:r>
            <a:endParaRPr b="0" i="0" sz="2150" u="none" cap="none" strike="noStrike"/>
          </a:p>
        </p:txBody>
      </p:sp>
      <p:pic>
        <p:nvPicPr>
          <p:cNvPr descr="preencoded.png" id="146" name="Google Shape;146;p24"/>
          <p:cNvPicPr preferRelativeResize="0"/>
          <p:nvPr/>
        </p:nvPicPr>
        <p:blipFill rotWithShape="1">
          <a:blip r:embed="rId3">
            <a:alphaModFix/>
          </a:blip>
          <a:srcRect b="0" l="0" r="0" t="0"/>
          <a:stretch/>
        </p:blipFill>
        <p:spPr>
          <a:xfrm>
            <a:off x="7591544" y="1228487"/>
            <a:ext cx="6165413" cy="347329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5"/>
          <p:cNvSpPr/>
          <p:nvPr/>
        </p:nvSpPr>
        <p:spPr>
          <a:xfrm>
            <a:off x="4843105" y="915233"/>
            <a:ext cx="4944189"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HOW TO SET IT UP:</a:t>
            </a:r>
            <a:endParaRPr b="0" i="0" sz="3850" u="none" cap="none" strike="noStrike"/>
          </a:p>
        </p:txBody>
      </p:sp>
      <p:sp>
        <p:nvSpPr>
          <p:cNvPr id="153" name="Google Shape;153;p25"/>
          <p:cNvSpPr/>
          <p:nvPr/>
        </p:nvSpPr>
        <p:spPr>
          <a:xfrm>
            <a:off x="881063" y="1967746"/>
            <a:ext cx="12868275" cy="440531"/>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Calibri"/>
              <a:buAutoNum type="arabicPeriod"/>
            </a:pPr>
            <a:r>
              <a:rPr b="1" i="0" lang="en-US" sz="1700" u="none" cap="none" strike="noStrike">
                <a:solidFill>
                  <a:srgbClr val="FFFFFF"/>
                </a:solidFill>
                <a:latin typeface="Raleway"/>
                <a:ea typeface="Raleway"/>
                <a:cs typeface="Raleway"/>
                <a:sym typeface="Raleway"/>
              </a:rPr>
              <a:t>Set up your account and audience</a:t>
            </a:r>
            <a:endParaRPr b="0" i="0" sz="1700" u="none" cap="none" strike="noStrike"/>
          </a:p>
        </p:txBody>
      </p:sp>
      <p:sp>
        <p:nvSpPr>
          <p:cNvPr id="154" name="Google Shape;154;p25"/>
          <p:cNvSpPr/>
          <p:nvPr/>
        </p:nvSpPr>
        <p:spPr>
          <a:xfrm>
            <a:off x="881063" y="2485311"/>
            <a:ext cx="12868275" cy="352425"/>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FFFFFF"/>
              </a:buClr>
              <a:buSzPts val="1700"/>
              <a:buFont typeface="Raleway"/>
              <a:buNone/>
            </a:pPr>
            <a:r>
              <a:rPr b="1" i="0" lang="en-US" sz="1700" u="none" cap="none" strike="noStrike">
                <a:solidFill>
                  <a:srgbClr val="FFFFFF"/>
                </a:solidFill>
                <a:latin typeface="Raleway"/>
                <a:ea typeface="Raleway"/>
                <a:cs typeface="Raleway"/>
                <a:sym typeface="Raleway"/>
              </a:rPr>
              <a:t>Sign up for an account: Go to </a:t>
            </a:r>
            <a:r>
              <a:rPr b="1" i="0" lang="en-US" sz="1700" u="sng" cap="none" strike="noStrike">
                <a:solidFill>
                  <a:schemeClr val="hlink"/>
                </a:solidFill>
                <a:latin typeface="Raleway"/>
                <a:ea typeface="Raleway"/>
                <a:cs typeface="Raleway"/>
                <a:sym typeface="Raleway"/>
                <a:hlinkClick r:id="rId3"/>
              </a:rPr>
              <a:t>Mailchimp</a:t>
            </a:r>
            <a:r>
              <a:rPr b="1" i="0" lang="en-US" sz="1700" u="none" cap="none" strike="noStrike">
                <a:solidFill>
                  <a:srgbClr val="FFFFFF"/>
                </a:solidFill>
                <a:latin typeface="Raleway"/>
                <a:ea typeface="Raleway"/>
                <a:cs typeface="Raleway"/>
                <a:sym typeface="Raleway"/>
              </a:rPr>
              <a:t>, provide your details, and activate your account via the email you receive.</a:t>
            </a:r>
            <a:endParaRPr b="0" i="0" sz="1700" u="none" cap="none" strike="noStrike"/>
          </a:p>
        </p:txBody>
      </p:sp>
      <p:sp>
        <p:nvSpPr>
          <p:cNvPr id="155" name="Google Shape;155;p25"/>
          <p:cNvSpPr/>
          <p:nvPr/>
        </p:nvSpPr>
        <p:spPr>
          <a:xfrm>
            <a:off x="881063" y="2914769"/>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Set up your audience: After logging in, create an audience by importing your contacts manually or by uploading a file.</a:t>
            </a:r>
            <a:endParaRPr b="0" i="0" sz="1700" u="none" cap="none" strike="noStrike"/>
          </a:p>
        </p:txBody>
      </p:sp>
      <p:sp>
        <p:nvSpPr>
          <p:cNvPr id="156" name="Google Shape;156;p25"/>
          <p:cNvSpPr/>
          <p:nvPr/>
        </p:nvSpPr>
        <p:spPr>
          <a:xfrm>
            <a:off x="881063" y="3344228"/>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Create a signup form: Customize a signup form to collect new subscribers</a:t>
            </a:r>
            <a:endParaRPr b="0" i="0" sz="1700" u="none" cap="none" strike="noStrike"/>
          </a:p>
        </p:txBody>
      </p:sp>
      <p:sp>
        <p:nvSpPr>
          <p:cNvPr id="157" name="Google Shape;157;p25"/>
          <p:cNvSpPr/>
          <p:nvPr/>
        </p:nvSpPr>
        <p:spPr>
          <a:xfrm>
            <a:off x="881063" y="3944422"/>
            <a:ext cx="12868275" cy="440531"/>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Clr>
                <a:srgbClr val="FFFFFF"/>
              </a:buClr>
              <a:buSzPts val="2150"/>
              <a:buFont typeface="Raleway"/>
              <a:buNone/>
            </a:pPr>
            <a:r>
              <a:rPr b="1" i="0" lang="en-US" sz="2150" u="none" cap="none" strike="noStrike">
                <a:solidFill>
                  <a:srgbClr val="FFFFFF"/>
                </a:solidFill>
                <a:latin typeface="Raleway"/>
                <a:ea typeface="Raleway"/>
                <a:cs typeface="Raleway"/>
                <a:sym typeface="Raleway"/>
              </a:rPr>
              <a:t>2. Create an email campaign</a:t>
            </a:r>
            <a:endParaRPr b="0" i="0" sz="2150" u="none" cap="none" strike="noStrike"/>
          </a:p>
        </p:txBody>
      </p:sp>
      <p:sp>
        <p:nvSpPr>
          <p:cNvPr id="158" name="Google Shape;158;p25"/>
          <p:cNvSpPr/>
          <p:nvPr/>
        </p:nvSpPr>
        <p:spPr>
          <a:xfrm>
            <a:off x="881063" y="4632722"/>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Start a new campaign: Click "Create" and select "Email" followed by "Regular".</a:t>
            </a:r>
            <a:endParaRPr b="0" i="0" sz="1700" u="none" cap="none" strike="noStrike"/>
          </a:p>
        </p:txBody>
      </p:sp>
      <p:sp>
        <p:nvSpPr>
          <p:cNvPr id="159" name="Google Shape;159;p25"/>
          <p:cNvSpPr/>
          <p:nvPr/>
        </p:nvSpPr>
        <p:spPr>
          <a:xfrm>
            <a:off x="881063" y="5062180"/>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Name the campaign: Give your campaign an internal name to help you keep track of it.</a:t>
            </a:r>
            <a:endParaRPr b="0" i="0" sz="1700" u="none" cap="none" strike="noStrike"/>
          </a:p>
        </p:txBody>
      </p:sp>
      <p:sp>
        <p:nvSpPr>
          <p:cNvPr id="160" name="Google Shape;160;p25"/>
          <p:cNvSpPr/>
          <p:nvPr/>
        </p:nvSpPr>
        <p:spPr>
          <a:xfrm>
            <a:off x="881063" y="5491639"/>
            <a:ext cx="12868275" cy="704850"/>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Set up the "To" and "From": Choose your recipients from your audience and verify that the "from" email address is correct.</a:t>
            </a:r>
            <a:endParaRPr b="0" i="0" sz="1700" u="none" cap="none" strike="noStrike"/>
          </a:p>
        </p:txBody>
      </p:sp>
      <p:sp>
        <p:nvSpPr>
          <p:cNvPr id="161" name="Google Shape;161;p25"/>
          <p:cNvSpPr/>
          <p:nvPr/>
        </p:nvSpPr>
        <p:spPr>
          <a:xfrm>
            <a:off x="881063" y="6273522"/>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Add a subject and preview text: Craft a compelling subject line and add preview text to encourage opens.</a:t>
            </a:r>
            <a:endParaRPr b="0" i="0" sz="1700" u="none" cap="none" strike="noStrike"/>
          </a:p>
        </p:txBody>
      </p:sp>
      <p:sp>
        <p:nvSpPr>
          <p:cNvPr id="162" name="Google Shape;162;p25"/>
          <p:cNvSpPr/>
          <p:nvPr/>
        </p:nvSpPr>
        <p:spPr>
          <a:xfrm>
            <a:off x="881063" y="6873716"/>
            <a:ext cx="12868275" cy="440531"/>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SzPts val="2150"/>
              <a:buFont typeface="Arial"/>
              <a:buNone/>
            </a:pPr>
            <a:r>
              <a:t/>
            </a:r>
            <a:endParaRPr b="0" i="0" sz="2150" u="none" cap="none" strike="noStrike"/>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6"/>
          <p:cNvSpPr/>
          <p:nvPr/>
        </p:nvSpPr>
        <p:spPr>
          <a:xfrm>
            <a:off x="4843105" y="1259324"/>
            <a:ext cx="4944189"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HOW TO SET IT UP:</a:t>
            </a:r>
            <a:endParaRPr b="0" i="0" sz="3850" u="none" cap="none" strike="noStrike"/>
          </a:p>
        </p:txBody>
      </p:sp>
      <p:sp>
        <p:nvSpPr>
          <p:cNvPr id="169" name="Google Shape;169;p26"/>
          <p:cNvSpPr/>
          <p:nvPr/>
        </p:nvSpPr>
        <p:spPr>
          <a:xfrm>
            <a:off x="881063" y="2311837"/>
            <a:ext cx="12868275" cy="440531"/>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Clr>
                <a:srgbClr val="FFFFFF"/>
              </a:buClr>
              <a:buSzPts val="2150"/>
              <a:buFont typeface="Raleway"/>
              <a:buNone/>
            </a:pPr>
            <a:r>
              <a:rPr b="1" i="0" lang="en-US" sz="2150" u="none" cap="none" strike="noStrike">
                <a:solidFill>
                  <a:srgbClr val="FFFFFF"/>
                </a:solidFill>
                <a:latin typeface="Raleway"/>
                <a:ea typeface="Raleway"/>
                <a:cs typeface="Raleway"/>
                <a:sym typeface="Raleway"/>
              </a:rPr>
              <a:t>3. Design and send your email</a:t>
            </a:r>
            <a:endParaRPr b="0" i="0" sz="2150" u="none" cap="none" strike="noStrike"/>
          </a:p>
        </p:txBody>
      </p:sp>
      <p:sp>
        <p:nvSpPr>
          <p:cNvPr id="170" name="Google Shape;170;p26"/>
          <p:cNvSpPr/>
          <p:nvPr/>
        </p:nvSpPr>
        <p:spPr>
          <a:xfrm>
            <a:off x="881063" y="3000137"/>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Choose a template: Use the drag-and-drop editor to select and customize a pre-designed template.</a:t>
            </a:r>
            <a:endParaRPr b="0" i="0" sz="1700" u="none" cap="none" strike="noStrike"/>
          </a:p>
        </p:txBody>
      </p:sp>
      <p:sp>
        <p:nvSpPr>
          <p:cNvPr id="171" name="Google Shape;171;p26"/>
          <p:cNvSpPr/>
          <p:nvPr/>
        </p:nvSpPr>
        <p:spPr>
          <a:xfrm>
            <a:off x="881063" y="3429595"/>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Add your content: Drag blocks for text, images, and buttons into your email layout, and then edit them to fit your needs.</a:t>
            </a:r>
            <a:endParaRPr b="0" i="0" sz="1700" u="none" cap="none" strike="noStrike"/>
          </a:p>
        </p:txBody>
      </p:sp>
      <p:sp>
        <p:nvSpPr>
          <p:cNvPr id="172" name="Google Shape;172;p26"/>
          <p:cNvSpPr/>
          <p:nvPr/>
        </p:nvSpPr>
        <p:spPr>
          <a:xfrm>
            <a:off x="881063" y="3859054"/>
            <a:ext cx="12868275" cy="704850"/>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Preview and send: Preview your email to check how it looks on desktop and mobile. Once you're satisfied, either send it immediately or schedule it for a later time.</a:t>
            </a:r>
            <a:endParaRPr b="0" i="0" sz="1700" u="none" cap="none" strike="noStrike"/>
          </a:p>
        </p:txBody>
      </p:sp>
      <p:sp>
        <p:nvSpPr>
          <p:cNvPr id="173" name="Google Shape;173;p26"/>
          <p:cNvSpPr/>
          <p:nvPr/>
        </p:nvSpPr>
        <p:spPr>
          <a:xfrm>
            <a:off x="881063" y="4811673"/>
            <a:ext cx="12868275" cy="440531"/>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Clr>
                <a:srgbClr val="FFFFFF"/>
              </a:buClr>
              <a:buSzPts val="2150"/>
              <a:buFont typeface="Raleway"/>
              <a:buNone/>
            </a:pPr>
            <a:r>
              <a:rPr b="1" i="0" lang="en-US" sz="2150" u="none" cap="none" strike="noStrike">
                <a:solidFill>
                  <a:srgbClr val="FFFFFF"/>
                </a:solidFill>
                <a:latin typeface="Raleway"/>
                <a:ea typeface="Raleway"/>
                <a:cs typeface="Raleway"/>
                <a:sym typeface="Raleway"/>
              </a:rPr>
              <a:t>4. Analyze your results</a:t>
            </a:r>
            <a:endParaRPr b="0" i="0" sz="2150" u="none" cap="none" strike="noStrike"/>
          </a:p>
        </p:txBody>
      </p:sp>
      <p:sp>
        <p:nvSpPr>
          <p:cNvPr id="174" name="Google Shape;174;p26"/>
          <p:cNvSpPr/>
          <p:nvPr/>
        </p:nvSpPr>
        <p:spPr>
          <a:xfrm>
            <a:off x="881063" y="5499973"/>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View reports: After sending, check the campaign reports to see metrics like open rates, click rates, and unsubscribes.</a:t>
            </a:r>
            <a:endParaRPr b="0" i="0" sz="1700" u="none" cap="none" strike="noStrike"/>
          </a:p>
        </p:txBody>
      </p:sp>
      <p:sp>
        <p:nvSpPr>
          <p:cNvPr id="175" name="Google Shape;175;p26"/>
          <p:cNvSpPr/>
          <p:nvPr/>
        </p:nvSpPr>
        <p:spPr>
          <a:xfrm>
            <a:off x="881063" y="5929432"/>
            <a:ext cx="12868275" cy="352425"/>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Raleway"/>
              <a:buChar char="•"/>
            </a:pPr>
            <a:r>
              <a:rPr b="1" i="0" lang="en-US" sz="1700" u="none" cap="none" strike="noStrike">
                <a:solidFill>
                  <a:srgbClr val="FFFFFF"/>
                </a:solidFill>
                <a:latin typeface="Raleway"/>
                <a:ea typeface="Raleway"/>
                <a:cs typeface="Raleway"/>
                <a:sym typeface="Raleway"/>
              </a:rPr>
              <a:t>Refine your strategy: Use this data to improve your future email campaigns.</a:t>
            </a:r>
            <a:endParaRPr b="0" i="0" sz="1700" u="none" cap="none" strike="noStrike"/>
          </a:p>
        </p:txBody>
      </p:sp>
      <p:sp>
        <p:nvSpPr>
          <p:cNvPr id="176" name="Google Shape;176;p26"/>
          <p:cNvSpPr/>
          <p:nvPr/>
        </p:nvSpPr>
        <p:spPr>
          <a:xfrm>
            <a:off x="881063" y="6529626"/>
            <a:ext cx="12868275" cy="440531"/>
          </a:xfrm>
          <a:prstGeom prst="rect">
            <a:avLst/>
          </a:prstGeom>
          <a:noFill/>
          <a:ln>
            <a:noFill/>
          </a:ln>
        </p:spPr>
        <p:txBody>
          <a:bodyPr anchorCtr="0" anchor="t" bIns="0" lIns="0" spcFirstLastPara="1" rIns="0" wrap="square" tIns="0">
            <a:noAutofit/>
          </a:bodyPr>
          <a:lstStyle/>
          <a:p>
            <a:pPr indent="0" lvl="0" marL="0" marR="0" rtl="0" algn="l">
              <a:lnSpc>
                <a:spcPct val="160465"/>
              </a:lnSpc>
              <a:spcBef>
                <a:spcPts val="0"/>
              </a:spcBef>
              <a:spcAft>
                <a:spcPts val="0"/>
              </a:spcAft>
              <a:buSzPts val="2150"/>
              <a:buFont typeface="Arial"/>
              <a:buNone/>
            </a:pPr>
            <a:r>
              <a:t/>
            </a:r>
            <a:endParaRPr b="0" i="0" sz="2150" u="none" cap="none" strike="noStrike"/>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p:nvPr/>
        </p:nvSpPr>
        <p:spPr>
          <a:xfrm>
            <a:off x="1075492" y="729377"/>
            <a:ext cx="6002655" cy="1078944"/>
          </a:xfrm>
          <a:prstGeom prst="rect">
            <a:avLst/>
          </a:prstGeom>
          <a:noFill/>
          <a:ln>
            <a:noFill/>
          </a:ln>
        </p:spPr>
        <p:txBody>
          <a:bodyPr anchorCtr="0" anchor="t" bIns="0" lIns="0" spcFirstLastPara="1" rIns="0" wrap="square" tIns="0">
            <a:noAutofit/>
          </a:bodyPr>
          <a:lstStyle/>
          <a:p>
            <a:pPr indent="0" lvl="0" marL="0" marR="0" rtl="0" algn="ctr">
              <a:lnSpc>
                <a:spcPct val="125373"/>
              </a:lnSpc>
              <a:spcBef>
                <a:spcPts val="0"/>
              </a:spcBef>
              <a:spcAft>
                <a:spcPts val="0"/>
              </a:spcAft>
              <a:buClr>
                <a:srgbClr val="000000"/>
              </a:buClr>
              <a:buSzPts val="3350"/>
              <a:buFont typeface="Comfortaa"/>
              <a:buNone/>
            </a:pPr>
            <a:r>
              <a:rPr b="1" i="0" lang="en-US" sz="3350" u="none" cap="none" strike="noStrike">
                <a:solidFill>
                  <a:srgbClr val="000000"/>
                </a:solidFill>
                <a:latin typeface="Comfortaa"/>
                <a:ea typeface="Comfortaa"/>
                <a:cs typeface="Comfortaa"/>
                <a:sym typeface="Comfortaa"/>
              </a:rPr>
              <a:t>LANDING PAGE FOR BUSINESS</a:t>
            </a:r>
            <a:endParaRPr b="0" i="0" sz="3350" u="none" cap="none" strike="noStrike"/>
          </a:p>
        </p:txBody>
      </p:sp>
      <p:sp>
        <p:nvSpPr>
          <p:cNvPr id="183" name="Google Shape;183;p27"/>
          <p:cNvSpPr/>
          <p:nvPr/>
        </p:nvSpPr>
        <p:spPr>
          <a:xfrm>
            <a:off x="1075492" y="2002512"/>
            <a:ext cx="6002655" cy="310634"/>
          </a:xfrm>
          <a:prstGeom prst="rect">
            <a:avLst/>
          </a:prstGeom>
          <a:noFill/>
          <a:ln>
            <a:noFill/>
          </a:ln>
        </p:spPr>
        <p:txBody>
          <a:bodyPr anchorCtr="0" anchor="t" bIns="0" lIns="0" spcFirstLastPara="1" rIns="0" wrap="square" tIns="0">
            <a:noAutofit/>
          </a:bodyPr>
          <a:lstStyle/>
          <a:p>
            <a:pPr indent="0" lvl="0" marL="0" marR="0" rtl="0" algn="ctr">
              <a:lnSpc>
                <a:spcPct val="160000"/>
              </a:lnSpc>
              <a:spcBef>
                <a:spcPts val="0"/>
              </a:spcBef>
              <a:spcAft>
                <a:spcPts val="0"/>
              </a:spcAft>
              <a:buSzPts val="1500"/>
              <a:buFont typeface="Arial"/>
              <a:buNone/>
            </a:pPr>
            <a:r>
              <a:t/>
            </a:r>
            <a:endParaRPr b="0" i="0" sz="1500" u="none" cap="none" strike="noStrike"/>
          </a:p>
        </p:txBody>
      </p:sp>
      <p:sp>
        <p:nvSpPr>
          <p:cNvPr id="184" name="Google Shape;184;p27"/>
          <p:cNvSpPr/>
          <p:nvPr/>
        </p:nvSpPr>
        <p:spPr>
          <a:xfrm>
            <a:off x="1075492" y="2487930"/>
            <a:ext cx="6002655" cy="1553528"/>
          </a:xfrm>
          <a:prstGeom prst="rect">
            <a:avLst/>
          </a:prstGeom>
          <a:noFill/>
          <a:ln>
            <a:noFill/>
          </a:ln>
        </p:spPr>
        <p:txBody>
          <a:bodyPr anchorCtr="0" anchor="t" bIns="0" lIns="0" spcFirstLastPara="1" rIns="0" wrap="square" tIns="0">
            <a:noAutofit/>
          </a:bodyPr>
          <a:lstStyle/>
          <a:p>
            <a:pPr indent="0" lvl="0" marL="0" marR="0" rtl="0" algn="l">
              <a:lnSpc>
                <a:spcPct val="160526"/>
              </a:lnSpc>
              <a:spcBef>
                <a:spcPts val="0"/>
              </a:spcBef>
              <a:spcAft>
                <a:spcPts val="0"/>
              </a:spcAft>
              <a:buClr>
                <a:srgbClr val="000000"/>
              </a:buClr>
              <a:buSzPts val="1900"/>
              <a:buFont typeface="Raleway"/>
              <a:buNone/>
            </a:pPr>
            <a:r>
              <a:rPr b="0" i="0" lang="en-US" sz="1900" u="none" cap="none" strike="noStrike">
                <a:solidFill>
                  <a:srgbClr val="000000"/>
                </a:solidFill>
                <a:latin typeface="Raleway"/>
                <a:ea typeface="Raleway"/>
                <a:cs typeface="Raleway"/>
                <a:sym typeface="Raleway"/>
              </a:rPr>
              <a:t>A landing page is </a:t>
            </a:r>
            <a:r>
              <a:rPr b="1" i="0" lang="en-US" sz="1900" u="none" cap="none" strike="noStrike">
                <a:solidFill>
                  <a:srgbClr val="000000"/>
                </a:solidFill>
                <a:latin typeface="Raleway"/>
                <a:ea typeface="Raleway"/>
                <a:cs typeface="Raleway"/>
                <a:sym typeface="Raleway"/>
              </a:rPr>
              <a:t>a stand alone web page designed for a specific marketing campaign, acting as the "landing" spot for visitors who click an ad, email link, or other digital promotion</a:t>
            </a:r>
            <a:r>
              <a:rPr b="0" i="0" lang="en-US" sz="1900" u="none" cap="none" strike="noStrike">
                <a:solidFill>
                  <a:srgbClr val="000000"/>
                </a:solidFill>
                <a:latin typeface="Raleway"/>
                <a:ea typeface="Raleway"/>
                <a:cs typeface="Raleway"/>
                <a:sym typeface="Raleway"/>
              </a:rPr>
              <a:t>. </a:t>
            </a:r>
            <a:endParaRPr b="0" i="0" sz="1900" u="none" cap="none" strike="noStrike"/>
          </a:p>
        </p:txBody>
      </p:sp>
      <p:sp>
        <p:nvSpPr>
          <p:cNvPr id="185" name="Google Shape;185;p27"/>
          <p:cNvSpPr/>
          <p:nvPr/>
        </p:nvSpPr>
        <p:spPr>
          <a:xfrm>
            <a:off x="1075492" y="4216241"/>
            <a:ext cx="6002655" cy="388382"/>
          </a:xfrm>
          <a:prstGeom prst="rect">
            <a:avLst/>
          </a:prstGeom>
          <a:noFill/>
          <a:ln>
            <a:noFill/>
          </a:ln>
        </p:spPr>
        <p:txBody>
          <a:bodyPr anchorCtr="0" anchor="t" bIns="0" lIns="0" spcFirstLastPara="1" rIns="0" wrap="square" tIns="0">
            <a:noAutofit/>
          </a:bodyPr>
          <a:lstStyle/>
          <a:p>
            <a:pPr indent="0" lvl="0" marL="0" marR="0" rtl="0" algn="l">
              <a:lnSpc>
                <a:spcPct val="160526"/>
              </a:lnSpc>
              <a:spcBef>
                <a:spcPts val="0"/>
              </a:spcBef>
              <a:spcAft>
                <a:spcPts val="0"/>
              </a:spcAft>
              <a:buSzPts val="1900"/>
              <a:buFont typeface="Arial"/>
              <a:buNone/>
            </a:pPr>
            <a:r>
              <a:t/>
            </a:r>
            <a:endParaRPr b="0" i="0" sz="1900" u="none" cap="none" strike="noStrike"/>
          </a:p>
        </p:txBody>
      </p:sp>
      <p:sp>
        <p:nvSpPr>
          <p:cNvPr id="186" name="Google Shape;186;p27"/>
          <p:cNvSpPr/>
          <p:nvPr/>
        </p:nvSpPr>
        <p:spPr>
          <a:xfrm>
            <a:off x="1075492" y="4779407"/>
            <a:ext cx="6002655" cy="1553528"/>
          </a:xfrm>
          <a:prstGeom prst="rect">
            <a:avLst/>
          </a:prstGeom>
          <a:noFill/>
          <a:ln>
            <a:noFill/>
          </a:ln>
        </p:spPr>
        <p:txBody>
          <a:bodyPr anchorCtr="0" anchor="t" bIns="0" lIns="0" spcFirstLastPara="1" rIns="0" wrap="square" tIns="0">
            <a:noAutofit/>
          </a:bodyPr>
          <a:lstStyle/>
          <a:p>
            <a:pPr indent="0" lvl="0" marL="0" marR="0" rtl="0" algn="l">
              <a:lnSpc>
                <a:spcPct val="160526"/>
              </a:lnSpc>
              <a:spcBef>
                <a:spcPts val="0"/>
              </a:spcBef>
              <a:spcAft>
                <a:spcPts val="0"/>
              </a:spcAft>
              <a:buClr>
                <a:srgbClr val="000000"/>
              </a:buClr>
              <a:buSzPts val="1900"/>
              <a:buFont typeface="Raleway"/>
              <a:buNone/>
            </a:pPr>
            <a:r>
              <a:rPr b="0" i="0" lang="en-US" sz="1900" u="none" cap="none" strike="noStrike">
                <a:solidFill>
                  <a:srgbClr val="000000"/>
                </a:solidFill>
                <a:latin typeface="Raleway"/>
                <a:ea typeface="Raleway"/>
                <a:cs typeface="Raleway"/>
                <a:sym typeface="Raleway"/>
              </a:rPr>
              <a:t>It is important because its single-focus design, free from distractions, leads to higher conversion rates, better lead generation, and a more effective marketing funnel.</a:t>
            </a:r>
            <a:endParaRPr b="0" i="0" sz="1900" u="none" cap="none" strike="noStrike"/>
          </a:p>
        </p:txBody>
      </p:sp>
      <p:pic>
        <p:nvPicPr>
          <p:cNvPr descr="preencoded.png" id="187" name="Google Shape;187;p27"/>
          <p:cNvPicPr preferRelativeResize="0"/>
          <p:nvPr/>
        </p:nvPicPr>
        <p:blipFill rotWithShape="1">
          <a:blip r:embed="rId3">
            <a:alphaModFix/>
          </a:blip>
          <a:srcRect b="0" l="0" r="0" t="0"/>
          <a:stretch/>
        </p:blipFill>
        <p:spPr>
          <a:xfrm>
            <a:off x="7559635" y="753666"/>
            <a:ext cx="3224570" cy="6722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8"/>
          <p:cNvSpPr/>
          <p:nvPr/>
        </p:nvSpPr>
        <p:spPr>
          <a:xfrm>
            <a:off x="4440317" y="1011555"/>
            <a:ext cx="5749766"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000000"/>
              </a:buClr>
              <a:buSzPts val="3850"/>
              <a:buFont typeface="Comfortaa"/>
              <a:buNone/>
            </a:pPr>
            <a:r>
              <a:rPr b="1" i="0" lang="en-US" sz="3850" u="none" cap="none" strike="noStrike">
                <a:solidFill>
                  <a:srgbClr val="000000"/>
                </a:solidFill>
                <a:latin typeface="Comfortaa"/>
                <a:ea typeface="Comfortaa"/>
                <a:cs typeface="Comfortaa"/>
                <a:sym typeface="Comfortaa"/>
              </a:rPr>
              <a:t>WHY IT IS IMPORTANT:</a:t>
            </a:r>
            <a:endParaRPr b="0" i="0" sz="3850" u="none" cap="none" strike="noStrike"/>
          </a:p>
        </p:txBody>
      </p:sp>
      <p:sp>
        <p:nvSpPr>
          <p:cNvPr id="194" name="Google Shape;194;p28"/>
          <p:cNvSpPr/>
          <p:nvPr/>
        </p:nvSpPr>
        <p:spPr>
          <a:xfrm>
            <a:off x="881063" y="2064067"/>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Increased conversion rates:</a:t>
            </a:r>
            <a:r>
              <a:rPr b="0" i="0" lang="en-US" sz="1700" u="none" cap="none" strike="noStrike">
                <a:solidFill>
                  <a:srgbClr val="000000"/>
                </a:solidFill>
                <a:latin typeface="Raleway"/>
                <a:ea typeface="Raleway"/>
                <a:cs typeface="Raleway"/>
                <a:sym typeface="Raleway"/>
              </a:rPr>
              <a:t> By focusing on a single goal, landing pages are highly effective at getting visitors to take the desired action, such as filling out a form or completing a purchase.</a:t>
            </a:r>
            <a:endParaRPr b="0" i="0" sz="1700" u="none" cap="none" strike="noStrike"/>
          </a:p>
        </p:txBody>
      </p:sp>
      <p:sp>
        <p:nvSpPr>
          <p:cNvPr id="195" name="Google Shape;195;p28"/>
          <p:cNvSpPr/>
          <p:nvPr/>
        </p:nvSpPr>
        <p:spPr>
          <a:xfrm>
            <a:off x="881063" y="3022163"/>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Better lead generation:</a:t>
            </a:r>
            <a:r>
              <a:rPr b="0" i="0" lang="en-US" sz="1700" u="none" cap="none" strike="noStrike">
                <a:solidFill>
                  <a:srgbClr val="000000"/>
                </a:solidFill>
                <a:latin typeface="Raleway"/>
                <a:ea typeface="Raleway"/>
                <a:cs typeface="Raleway"/>
                <a:sym typeface="Raleway"/>
              </a:rPr>
              <a:t> They are ideal for capturing visitor information in exchange for valuable content, providing a clear path for lead generation.</a:t>
            </a:r>
            <a:endParaRPr b="0" i="0" sz="1700" u="none" cap="none" strike="noStrike"/>
          </a:p>
        </p:txBody>
      </p:sp>
      <p:sp>
        <p:nvSpPr>
          <p:cNvPr id="196" name="Google Shape;196;p28"/>
          <p:cNvSpPr/>
          <p:nvPr/>
        </p:nvSpPr>
        <p:spPr>
          <a:xfrm>
            <a:off x="881063" y="3980259"/>
            <a:ext cx="12868275" cy="1321594"/>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Improved ad performance:</a:t>
            </a:r>
            <a:r>
              <a:rPr b="0" i="0" lang="en-US" sz="1700" u="none" cap="none" strike="noStrike">
                <a:solidFill>
                  <a:srgbClr val="000000"/>
                </a:solidFill>
                <a:latin typeface="Raleway"/>
                <a:ea typeface="Raleway"/>
                <a:cs typeface="Raleway"/>
                <a:sym typeface="Raleway"/>
              </a:rPr>
              <a:t> Landing pages allow you to match your ad copy and design to the content on the page, creating a seamless experience that can lead to lower costs per conversion.</a:t>
            </a:r>
            <a:endParaRPr b="0" i="0" sz="1700" u="none" cap="none" strike="noStrike"/>
          </a:p>
        </p:txBody>
      </p:sp>
      <p:sp>
        <p:nvSpPr>
          <p:cNvPr id="197" name="Google Shape;197;p28"/>
          <p:cNvSpPr/>
          <p:nvPr/>
        </p:nvSpPr>
        <p:spPr>
          <a:xfrm>
            <a:off x="881063" y="5378887"/>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Targeted messaging:</a:t>
            </a:r>
            <a:r>
              <a:rPr b="0" i="0" lang="en-US" sz="1700" u="none" cap="none" strike="noStrike">
                <a:solidFill>
                  <a:srgbClr val="000000"/>
                </a:solidFill>
                <a:latin typeface="Raleway"/>
                <a:ea typeface="Raleway"/>
                <a:cs typeface="Raleway"/>
                <a:sym typeface="Raleway"/>
              </a:rPr>
              <a:t> You can create different landing pages for different audiences or campaigns, providing a more personalized and relevant experience for each visitor.</a:t>
            </a:r>
            <a:endParaRPr b="0" i="0" sz="1700" u="none" cap="none" strike="noStrike"/>
          </a:p>
        </p:txBody>
      </p:sp>
      <p:sp>
        <p:nvSpPr>
          <p:cNvPr id="198" name="Google Shape;198;p28"/>
          <p:cNvSpPr/>
          <p:nvPr/>
        </p:nvSpPr>
        <p:spPr>
          <a:xfrm>
            <a:off x="881063" y="6336983"/>
            <a:ext cx="12868275" cy="881063"/>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000000"/>
              </a:buClr>
              <a:buSzPts val="1700"/>
              <a:buFont typeface="Raleway"/>
              <a:buNone/>
            </a:pPr>
            <a:r>
              <a:rPr b="1" i="0" lang="en-US" sz="1700" u="none" cap="none" strike="noStrike">
                <a:solidFill>
                  <a:srgbClr val="000000"/>
                </a:solidFill>
                <a:latin typeface="Raleway"/>
                <a:ea typeface="Raleway"/>
                <a:cs typeface="Raleway"/>
                <a:sym typeface="Raleway"/>
              </a:rPr>
              <a:t>Easier to test and optimize:</a:t>
            </a:r>
            <a:r>
              <a:rPr b="0" i="0" lang="en-US" sz="1700" u="none" cap="none" strike="noStrike">
                <a:solidFill>
                  <a:srgbClr val="000000"/>
                </a:solidFill>
                <a:latin typeface="Raleway"/>
                <a:ea typeface="Raleway"/>
                <a:cs typeface="Raleway"/>
                <a:sym typeface="Raleway"/>
              </a:rPr>
              <a:t> The single-page, single-goal structure makes it simpler to test different headlines, images, and calls to action to improve performance over time.</a:t>
            </a:r>
            <a:endParaRPr b="0" i="0" sz="1700" u="none" cap="none" strike="noStrike"/>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9"/>
          <p:cNvSpPr/>
          <p:nvPr/>
        </p:nvSpPr>
        <p:spPr>
          <a:xfrm>
            <a:off x="3073956" y="1196459"/>
            <a:ext cx="8482489"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FFFF"/>
              </a:buClr>
              <a:buSzPts val="3850"/>
              <a:buFont typeface="Comfortaa"/>
              <a:buNone/>
            </a:pPr>
            <a:r>
              <a:rPr b="1" i="0" lang="en-US" sz="3850" u="none" cap="none" strike="noStrike">
                <a:solidFill>
                  <a:srgbClr val="FFFFFF"/>
                </a:solidFill>
                <a:latin typeface="Comfortaa"/>
                <a:ea typeface="Comfortaa"/>
                <a:cs typeface="Comfortaa"/>
                <a:sym typeface="Comfortaa"/>
              </a:rPr>
              <a:t>From Social Media to Community</a:t>
            </a:r>
            <a:endParaRPr b="0" i="0" sz="3850" u="none" cap="none" strike="noStrike"/>
          </a:p>
        </p:txBody>
      </p:sp>
      <p:pic>
        <p:nvPicPr>
          <p:cNvPr descr="preencoded.png" id="205" name="Google Shape;205;p29"/>
          <p:cNvPicPr preferRelativeResize="0"/>
          <p:nvPr/>
        </p:nvPicPr>
        <p:blipFill rotWithShape="1">
          <a:blip r:embed="rId3">
            <a:alphaModFix/>
          </a:blip>
          <a:srcRect b="0" l="0" r="0" t="0"/>
          <a:stretch/>
        </p:blipFill>
        <p:spPr>
          <a:xfrm>
            <a:off x="1536263" y="2248972"/>
            <a:ext cx="11557754" cy="4183856"/>
          </a:xfrm>
          <a:prstGeom prst="rect">
            <a:avLst/>
          </a:prstGeom>
          <a:noFill/>
          <a:ln>
            <a:noFill/>
          </a:ln>
        </p:spPr>
      </p:pic>
      <p:sp>
        <p:nvSpPr>
          <p:cNvPr id="206" name="Google Shape;206;p29"/>
          <p:cNvSpPr/>
          <p:nvPr/>
        </p:nvSpPr>
        <p:spPr>
          <a:xfrm>
            <a:off x="2384777" y="5431655"/>
            <a:ext cx="2573583" cy="321698"/>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1200"/>
              <a:buFont typeface="Comfortaa"/>
              <a:buNone/>
            </a:pPr>
            <a:r>
              <a:rPr b="1" i="0" lang="en-US" sz="1200" u="none" cap="none" strike="noStrike">
                <a:solidFill>
                  <a:srgbClr val="000000"/>
                </a:solidFill>
                <a:latin typeface="Comfortaa"/>
                <a:ea typeface="Comfortaa"/>
                <a:cs typeface="Comfortaa"/>
                <a:sym typeface="Comfortaa"/>
              </a:rPr>
              <a:t>Owned System</a:t>
            </a:r>
            <a:endParaRPr b="0" i="0" sz="1200" u="none" cap="none" strike="noStrike"/>
          </a:p>
        </p:txBody>
      </p:sp>
      <p:sp>
        <p:nvSpPr>
          <p:cNvPr id="207" name="Google Shape;207;p29"/>
          <p:cNvSpPr/>
          <p:nvPr/>
        </p:nvSpPr>
        <p:spPr>
          <a:xfrm>
            <a:off x="2384777" y="4170599"/>
            <a:ext cx="2573583" cy="321698"/>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1200"/>
              <a:buFont typeface="Comfortaa"/>
              <a:buNone/>
            </a:pPr>
            <a:r>
              <a:rPr b="1" i="0" lang="en-US" sz="1200" u="none" cap="none" strike="noStrike">
                <a:solidFill>
                  <a:srgbClr val="000000"/>
                </a:solidFill>
                <a:latin typeface="Comfortaa"/>
                <a:ea typeface="Comfortaa"/>
                <a:cs typeface="Comfortaa"/>
                <a:sym typeface="Comfortaa"/>
              </a:rPr>
              <a:t>Engage &amp; Convert</a:t>
            </a:r>
            <a:endParaRPr b="0" i="0" sz="1200" u="none" cap="none" strike="noStrike"/>
          </a:p>
        </p:txBody>
      </p:sp>
      <p:sp>
        <p:nvSpPr>
          <p:cNvPr id="208" name="Google Shape;208;p29"/>
          <p:cNvSpPr/>
          <p:nvPr/>
        </p:nvSpPr>
        <p:spPr>
          <a:xfrm>
            <a:off x="2384777" y="2896676"/>
            <a:ext cx="2573583" cy="321698"/>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1200"/>
              <a:buFont typeface="Comfortaa"/>
              <a:buNone/>
            </a:pPr>
            <a:r>
              <a:rPr b="1" i="0" lang="en-US" sz="1200" u="none" cap="none" strike="noStrike">
                <a:solidFill>
                  <a:srgbClr val="000000"/>
                </a:solidFill>
                <a:latin typeface="Comfortaa"/>
                <a:ea typeface="Comfortaa"/>
                <a:cs typeface="Comfortaa"/>
                <a:sym typeface="Comfortaa"/>
              </a:rPr>
              <a:t>Social Reach</a:t>
            </a:r>
            <a:endParaRPr b="0" i="0" sz="1200" u="none" cap="none" strike="noStrike"/>
          </a:p>
        </p:txBody>
      </p:sp>
      <p:sp>
        <p:nvSpPr>
          <p:cNvPr id="209" name="Google Shape;209;p29"/>
          <p:cNvSpPr/>
          <p:nvPr/>
        </p:nvSpPr>
        <p:spPr>
          <a:xfrm>
            <a:off x="881063" y="6680597"/>
            <a:ext cx="12868275" cy="352425"/>
          </a:xfrm>
          <a:prstGeom prst="rect">
            <a:avLst/>
          </a:prstGeom>
          <a:noFill/>
          <a:ln>
            <a:noFill/>
          </a:ln>
        </p:spPr>
        <p:txBody>
          <a:bodyPr anchorCtr="0" anchor="t" bIns="0" lIns="0" spcFirstLastPara="1" rIns="0" wrap="square" tIns="0">
            <a:noAutofit/>
          </a:bodyPr>
          <a:lstStyle/>
          <a:p>
            <a:pPr indent="0" lvl="0" marL="0" marR="0" rtl="0" algn="ctr">
              <a:lnSpc>
                <a:spcPct val="161764"/>
              </a:lnSpc>
              <a:spcBef>
                <a:spcPts val="0"/>
              </a:spcBef>
              <a:spcAft>
                <a:spcPts val="0"/>
              </a:spcAft>
              <a:buClr>
                <a:srgbClr val="D7D4CC"/>
              </a:buClr>
              <a:buSzPts val="1700"/>
              <a:buFont typeface="Raleway"/>
              <a:buNone/>
            </a:pPr>
            <a:r>
              <a:rPr b="0" i="0" lang="en-US" sz="1700" u="none" cap="none" strike="noStrike">
                <a:solidFill>
                  <a:srgbClr val="D7D4CC"/>
                </a:solidFill>
                <a:latin typeface="Raleway"/>
                <a:ea typeface="Raleway"/>
                <a:cs typeface="Raleway"/>
                <a:sym typeface="Raleway"/>
              </a:rPr>
              <a:t>Let's connect the dots from social media setup to building your subscriber list.</a:t>
            </a:r>
            <a:endParaRPr b="0" i="0" sz="1700" u="none" cap="none" strike="noStrike"/>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0"/>
          <p:cNvSpPr/>
          <p:nvPr/>
        </p:nvSpPr>
        <p:spPr>
          <a:xfrm>
            <a:off x="1516023" y="2682359"/>
            <a:ext cx="4895374"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WEEK 4</a:t>
            </a:r>
            <a:endParaRPr b="0" i="0" sz="3850" u="none" cap="none" strike="noStrike"/>
          </a:p>
        </p:txBody>
      </p:sp>
      <p:sp>
        <p:nvSpPr>
          <p:cNvPr id="216" name="Google Shape;216;p30"/>
          <p:cNvSpPr/>
          <p:nvPr/>
        </p:nvSpPr>
        <p:spPr>
          <a:xfrm>
            <a:off x="1516023" y="3382447"/>
            <a:ext cx="4895374" cy="611981"/>
          </a:xfrm>
          <a:prstGeom prst="rect">
            <a:avLst/>
          </a:prstGeom>
          <a:noFill/>
          <a:ln>
            <a:noFill/>
          </a:ln>
        </p:spPr>
        <p:txBody>
          <a:bodyPr anchorCtr="0" anchor="t" bIns="0" lIns="0" spcFirstLastPara="1" rIns="0" wrap="square" tIns="0">
            <a:noAutofit/>
          </a:bodyPr>
          <a:lstStyle/>
          <a:p>
            <a:pPr indent="0" lvl="0" marL="0" marR="0" rtl="0" algn="ctr">
              <a:lnSpc>
                <a:spcPct val="124675"/>
              </a:lnSpc>
              <a:spcBef>
                <a:spcPts val="0"/>
              </a:spcBef>
              <a:spcAft>
                <a:spcPts val="0"/>
              </a:spcAft>
              <a:buClr>
                <a:srgbClr val="FFCC08"/>
              </a:buClr>
              <a:buSzPts val="3850"/>
              <a:buFont typeface="Comfortaa"/>
              <a:buNone/>
            </a:pPr>
            <a:r>
              <a:rPr b="1" i="0" lang="en-US" sz="3850" u="none" cap="none" strike="noStrike">
                <a:solidFill>
                  <a:srgbClr val="FFCC08"/>
                </a:solidFill>
                <a:latin typeface="Comfortaa"/>
                <a:ea typeface="Comfortaa"/>
                <a:cs typeface="Comfortaa"/>
                <a:sym typeface="Comfortaa"/>
              </a:rPr>
              <a:t>CLASS ACTIVITY</a:t>
            </a:r>
            <a:endParaRPr b="0" i="0" sz="3850" u="none" cap="none" strike="noStrike"/>
          </a:p>
        </p:txBody>
      </p:sp>
      <p:sp>
        <p:nvSpPr>
          <p:cNvPr id="217" name="Google Shape;217;p30"/>
          <p:cNvSpPr/>
          <p:nvPr/>
        </p:nvSpPr>
        <p:spPr>
          <a:xfrm>
            <a:off x="881063" y="4214693"/>
            <a:ext cx="6165413" cy="440531"/>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Calibri"/>
              <a:buAutoNum type="arabicPeriod"/>
            </a:pPr>
            <a:r>
              <a:rPr b="0" i="0" lang="en-US" sz="1700" u="none" cap="none" strike="noStrike">
                <a:solidFill>
                  <a:srgbClr val="FFFFFF"/>
                </a:solidFill>
                <a:latin typeface="Raleway"/>
                <a:ea typeface="Raleway"/>
                <a:cs typeface="Raleway"/>
                <a:sym typeface="Raleway"/>
              </a:rPr>
              <a:t>Design a landing page for your business</a:t>
            </a:r>
            <a:endParaRPr b="0" i="0" sz="1700" u="none" cap="none" strike="noStrike"/>
          </a:p>
        </p:txBody>
      </p:sp>
      <p:sp>
        <p:nvSpPr>
          <p:cNvPr id="218" name="Google Shape;218;p30"/>
          <p:cNvSpPr/>
          <p:nvPr/>
        </p:nvSpPr>
        <p:spPr>
          <a:xfrm>
            <a:off x="881063" y="4732258"/>
            <a:ext cx="6165413" cy="440531"/>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Calibri"/>
              <a:buAutoNum type="arabicPeriod" startAt="2"/>
            </a:pPr>
            <a:r>
              <a:rPr b="0" i="0" lang="en-US" sz="1700" u="none" cap="none" strike="noStrike">
                <a:solidFill>
                  <a:srgbClr val="FFFFFF"/>
                </a:solidFill>
                <a:latin typeface="Raleway"/>
                <a:ea typeface="Raleway"/>
                <a:cs typeface="Raleway"/>
                <a:sym typeface="Raleway"/>
              </a:rPr>
              <a:t>Create an account on Mailchimp</a:t>
            </a:r>
            <a:endParaRPr b="0" i="0" sz="1700" u="none" cap="none" strike="noStrike"/>
          </a:p>
        </p:txBody>
      </p:sp>
      <p:sp>
        <p:nvSpPr>
          <p:cNvPr id="219" name="Google Shape;219;p30"/>
          <p:cNvSpPr/>
          <p:nvPr/>
        </p:nvSpPr>
        <p:spPr>
          <a:xfrm>
            <a:off x="881063" y="5249823"/>
            <a:ext cx="6165413" cy="440531"/>
          </a:xfrm>
          <a:prstGeom prst="rect">
            <a:avLst/>
          </a:prstGeom>
          <a:noFill/>
          <a:ln>
            <a:noFill/>
          </a:ln>
        </p:spPr>
        <p:txBody>
          <a:bodyPr anchorCtr="0" anchor="t" bIns="0" lIns="0" spcFirstLastPara="1" rIns="0" wrap="square" tIns="0">
            <a:noAutofit/>
          </a:bodyPr>
          <a:lstStyle/>
          <a:p>
            <a:pPr indent="-342900" lvl="0" marL="342900" marR="0" rtl="0" algn="l">
              <a:lnSpc>
                <a:spcPct val="161764"/>
              </a:lnSpc>
              <a:spcBef>
                <a:spcPts val="0"/>
              </a:spcBef>
              <a:spcAft>
                <a:spcPts val="0"/>
              </a:spcAft>
              <a:buClr>
                <a:srgbClr val="FFFFFF"/>
              </a:buClr>
              <a:buSzPts val="1700"/>
              <a:buFont typeface="Calibri"/>
              <a:buAutoNum type="arabicPeriod" startAt="3"/>
            </a:pPr>
            <a:r>
              <a:rPr b="0" i="0" lang="en-US" sz="1700" u="none" cap="none" strike="noStrike">
                <a:solidFill>
                  <a:srgbClr val="FFFFFF"/>
                </a:solidFill>
                <a:latin typeface="Raleway"/>
                <a:ea typeface="Raleway"/>
                <a:cs typeface="Raleway"/>
                <a:sym typeface="Raleway"/>
              </a:rPr>
              <a:t>Copy and paste your landing page link.</a:t>
            </a:r>
            <a:endParaRPr b="0" i="0" sz="1700" u="none" cap="none" strike="noStrike"/>
          </a:p>
        </p:txBody>
      </p:sp>
      <p:pic>
        <p:nvPicPr>
          <p:cNvPr descr="preencoded.png" id="220" name="Google Shape;220;p30"/>
          <p:cNvPicPr preferRelativeResize="0"/>
          <p:nvPr/>
        </p:nvPicPr>
        <p:blipFill rotWithShape="1">
          <a:blip r:embed="rId3">
            <a:alphaModFix/>
          </a:blip>
          <a:srcRect b="0" l="0" r="0" t="0"/>
          <a:stretch/>
        </p:blipFill>
        <p:spPr>
          <a:xfrm>
            <a:off x="7591544" y="1032034"/>
            <a:ext cx="6165413" cy="61654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